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9" r:id="rId4"/>
    <p:sldId id="291" r:id="rId5"/>
    <p:sldId id="260" r:id="rId6"/>
    <p:sldId id="264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6" r:id="rId20"/>
    <p:sldId id="277" r:id="rId21"/>
    <p:sldId id="279" r:id="rId22"/>
    <p:sldId id="278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A7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3861" autoAdjust="0"/>
  </p:normalViewPr>
  <p:slideViewPr>
    <p:cSldViewPr snapToGrid="0">
      <p:cViewPr varScale="1">
        <p:scale>
          <a:sx n="65" d="100"/>
          <a:sy n="65" d="100"/>
        </p:scale>
        <p:origin x="692" y="2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31DEB9-FCC1-45A9-AECF-5C6540CFD805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82A7EF3-C2A8-4DBC-B484-34E03EE9E01A}">
      <dgm:prSet/>
      <dgm:spPr/>
      <dgm:t>
        <a:bodyPr/>
        <a:lstStyle/>
        <a:p>
          <a:r>
            <a:rPr lang="en-US" b="1"/>
            <a:t>Newtonian noise – Fundamentals</a:t>
          </a:r>
          <a:endParaRPr lang="en-US"/>
        </a:p>
      </dgm:t>
    </dgm:pt>
    <dgm:pt modelId="{97FB2F37-7A03-4B82-AD9C-96F0439B9688}" type="parTrans" cxnId="{03BF7E02-9A2E-4ECE-B82F-C24DCFD78C10}">
      <dgm:prSet/>
      <dgm:spPr/>
      <dgm:t>
        <a:bodyPr/>
        <a:lstStyle/>
        <a:p>
          <a:endParaRPr lang="en-US"/>
        </a:p>
      </dgm:t>
    </dgm:pt>
    <dgm:pt modelId="{A1EDCD72-A681-438C-8379-1A3965B7049B}" type="sibTrans" cxnId="{03BF7E02-9A2E-4ECE-B82F-C24DCFD78C10}">
      <dgm:prSet/>
      <dgm:spPr/>
      <dgm:t>
        <a:bodyPr/>
        <a:lstStyle/>
        <a:p>
          <a:endParaRPr lang="en-US"/>
        </a:p>
      </dgm:t>
    </dgm:pt>
    <dgm:pt modelId="{67375AB4-4C83-4548-9152-6458182A7D6C}">
      <dgm:prSet/>
      <dgm:spPr/>
      <dgm:t>
        <a:bodyPr/>
        <a:lstStyle/>
        <a:p>
          <a:r>
            <a:rPr lang="en-US" b="1"/>
            <a:t>NNC array layout</a:t>
          </a:r>
          <a:endParaRPr lang="en-US"/>
        </a:p>
      </dgm:t>
    </dgm:pt>
    <dgm:pt modelId="{6AF65EB3-734F-4149-B7C4-EB7A99F0232C}" type="parTrans" cxnId="{B7566AB3-2523-4AD3-A00E-ACB961FF0E8B}">
      <dgm:prSet/>
      <dgm:spPr/>
      <dgm:t>
        <a:bodyPr/>
        <a:lstStyle/>
        <a:p>
          <a:endParaRPr lang="en-US"/>
        </a:p>
      </dgm:t>
    </dgm:pt>
    <dgm:pt modelId="{83DC7478-5049-4510-86E5-BDF689435131}" type="sibTrans" cxnId="{B7566AB3-2523-4AD3-A00E-ACB961FF0E8B}">
      <dgm:prSet/>
      <dgm:spPr/>
      <dgm:t>
        <a:bodyPr/>
        <a:lstStyle/>
        <a:p>
          <a:endParaRPr lang="en-US"/>
        </a:p>
      </dgm:t>
    </dgm:pt>
    <dgm:pt modelId="{5624DA06-87D2-4BF9-8A7A-7A9345174492}">
      <dgm:prSet/>
      <dgm:spPr/>
      <dgm:t>
        <a:bodyPr/>
        <a:lstStyle/>
        <a:p>
          <a:r>
            <a:rPr lang="en-US" b="1"/>
            <a:t>Seismic noise amplitude characteristics</a:t>
          </a:r>
          <a:endParaRPr lang="en-US"/>
        </a:p>
      </dgm:t>
    </dgm:pt>
    <dgm:pt modelId="{6F910C53-92F6-4C56-8094-31109108691E}" type="parTrans" cxnId="{23444B0D-B23D-4DB3-9DF7-1D9DC6D876D8}">
      <dgm:prSet/>
      <dgm:spPr/>
      <dgm:t>
        <a:bodyPr/>
        <a:lstStyle/>
        <a:p>
          <a:endParaRPr lang="en-US"/>
        </a:p>
      </dgm:t>
    </dgm:pt>
    <dgm:pt modelId="{0554D3D7-448C-4BEB-A814-985AF6994C41}" type="sibTrans" cxnId="{23444B0D-B23D-4DB3-9DF7-1D9DC6D876D8}">
      <dgm:prSet/>
      <dgm:spPr/>
      <dgm:t>
        <a:bodyPr/>
        <a:lstStyle/>
        <a:p>
          <a:endParaRPr lang="en-US"/>
        </a:p>
      </dgm:t>
    </dgm:pt>
    <dgm:pt modelId="{FAA0D737-DE08-4BF8-9348-46127989297A}">
      <dgm:prSet/>
      <dgm:spPr/>
      <dgm:t>
        <a:bodyPr/>
        <a:lstStyle/>
        <a:p>
          <a:r>
            <a:rPr lang="en-US"/>
            <a:t>Temporal variation</a:t>
          </a:r>
        </a:p>
      </dgm:t>
    </dgm:pt>
    <dgm:pt modelId="{33A38432-21D4-43A5-8CD1-382D52573812}" type="parTrans" cxnId="{9BCCF1DA-1B26-47F4-833A-C3005116DEBC}">
      <dgm:prSet/>
      <dgm:spPr/>
      <dgm:t>
        <a:bodyPr/>
        <a:lstStyle/>
        <a:p>
          <a:endParaRPr lang="en-US"/>
        </a:p>
      </dgm:t>
    </dgm:pt>
    <dgm:pt modelId="{EDF2AD7F-3778-4128-9661-CF352FF0ABF2}" type="sibTrans" cxnId="{9BCCF1DA-1B26-47F4-833A-C3005116DEBC}">
      <dgm:prSet/>
      <dgm:spPr/>
      <dgm:t>
        <a:bodyPr/>
        <a:lstStyle/>
        <a:p>
          <a:endParaRPr lang="en-US"/>
        </a:p>
      </dgm:t>
    </dgm:pt>
    <dgm:pt modelId="{C3E4166E-E8E1-46F8-BE8E-71FC4967EFB7}">
      <dgm:prSet/>
      <dgm:spPr/>
      <dgm:t>
        <a:bodyPr/>
        <a:lstStyle/>
        <a:p>
          <a:r>
            <a:rPr lang="en-US"/>
            <a:t>Spatial variation</a:t>
          </a:r>
        </a:p>
      </dgm:t>
    </dgm:pt>
    <dgm:pt modelId="{8055E190-2AA4-4E90-B123-344333A9FFDD}" type="parTrans" cxnId="{50510F51-64FF-4BAE-B962-21BC42EDB0D2}">
      <dgm:prSet/>
      <dgm:spPr/>
      <dgm:t>
        <a:bodyPr/>
        <a:lstStyle/>
        <a:p>
          <a:endParaRPr lang="en-US"/>
        </a:p>
      </dgm:t>
    </dgm:pt>
    <dgm:pt modelId="{325BBE16-0229-47AE-BA7E-8032B7D7584E}" type="sibTrans" cxnId="{50510F51-64FF-4BAE-B962-21BC42EDB0D2}">
      <dgm:prSet/>
      <dgm:spPr/>
      <dgm:t>
        <a:bodyPr/>
        <a:lstStyle/>
        <a:p>
          <a:endParaRPr lang="en-US"/>
        </a:p>
      </dgm:t>
    </dgm:pt>
    <dgm:pt modelId="{1040D12B-4376-4DE0-B3C8-E5D6151D030D}">
      <dgm:prSet/>
      <dgm:spPr/>
      <dgm:t>
        <a:bodyPr/>
        <a:lstStyle/>
        <a:p>
          <a:r>
            <a:rPr lang="en-US" b="1"/>
            <a:t>Wavefield decomposition</a:t>
          </a:r>
          <a:endParaRPr lang="en-US"/>
        </a:p>
      </dgm:t>
    </dgm:pt>
    <dgm:pt modelId="{D44C9179-CD68-48AD-9A8B-7AE09B0E59C7}" type="parTrans" cxnId="{CADFF798-0B68-4C66-B2A2-6C670425DBF2}">
      <dgm:prSet/>
      <dgm:spPr/>
      <dgm:t>
        <a:bodyPr/>
        <a:lstStyle/>
        <a:p>
          <a:endParaRPr lang="en-US"/>
        </a:p>
      </dgm:t>
    </dgm:pt>
    <dgm:pt modelId="{E2D97FBD-BA07-4B7F-9541-380066375053}" type="sibTrans" cxnId="{CADFF798-0B68-4C66-B2A2-6C670425DBF2}">
      <dgm:prSet/>
      <dgm:spPr/>
      <dgm:t>
        <a:bodyPr/>
        <a:lstStyle/>
        <a:p>
          <a:endParaRPr lang="en-US"/>
        </a:p>
      </dgm:t>
    </dgm:pt>
    <dgm:pt modelId="{9EDE7E7E-4C1C-4A95-B516-5548B793CEB5}">
      <dgm:prSet/>
      <dgm:spPr/>
      <dgm:t>
        <a:bodyPr/>
        <a:lstStyle/>
        <a:p>
          <a:r>
            <a:rPr lang="en-US"/>
            <a:t>Interstation cross-correlation</a:t>
          </a:r>
        </a:p>
      </dgm:t>
    </dgm:pt>
    <dgm:pt modelId="{28C69BCC-39BD-4584-9713-B00FEF4A6ACD}" type="parTrans" cxnId="{CFE0CB0B-94C9-4E73-A2A8-9829AF2C6BBC}">
      <dgm:prSet/>
      <dgm:spPr/>
      <dgm:t>
        <a:bodyPr/>
        <a:lstStyle/>
        <a:p>
          <a:endParaRPr lang="en-US"/>
        </a:p>
      </dgm:t>
    </dgm:pt>
    <dgm:pt modelId="{8B9FF16E-EF46-4031-AAEA-5AB19B251369}" type="sibTrans" cxnId="{CFE0CB0B-94C9-4E73-A2A8-9829AF2C6BBC}">
      <dgm:prSet/>
      <dgm:spPr/>
      <dgm:t>
        <a:bodyPr/>
        <a:lstStyle/>
        <a:p>
          <a:endParaRPr lang="en-US"/>
        </a:p>
      </dgm:t>
    </dgm:pt>
    <dgm:pt modelId="{8E5FAB56-911F-47B1-A494-D2EC7FFEFDBD}">
      <dgm:prSet/>
      <dgm:spPr/>
      <dgm:t>
        <a:bodyPr/>
        <a:lstStyle/>
        <a:p>
          <a:r>
            <a:rPr lang="en-US"/>
            <a:t>Cross-correlation reconstruction</a:t>
          </a:r>
        </a:p>
      </dgm:t>
    </dgm:pt>
    <dgm:pt modelId="{2FBE8B97-D207-4664-930F-C410CAF09AA4}" type="parTrans" cxnId="{30160B1D-4D9D-4877-8F08-C1D8F65BA332}">
      <dgm:prSet/>
      <dgm:spPr/>
      <dgm:t>
        <a:bodyPr/>
        <a:lstStyle/>
        <a:p>
          <a:endParaRPr lang="en-US"/>
        </a:p>
      </dgm:t>
    </dgm:pt>
    <dgm:pt modelId="{FFEED8FD-6759-47AF-9B7A-4B0C27904421}" type="sibTrans" cxnId="{30160B1D-4D9D-4877-8F08-C1D8F65BA332}">
      <dgm:prSet/>
      <dgm:spPr/>
      <dgm:t>
        <a:bodyPr/>
        <a:lstStyle/>
        <a:p>
          <a:endParaRPr lang="en-US"/>
        </a:p>
      </dgm:t>
    </dgm:pt>
    <dgm:pt modelId="{4F650252-9DC4-47E9-9CEA-D13AC326F976}">
      <dgm:prSet/>
      <dgm:spPr/>
      <dgm:t>
        <a:bodyPr/>
        <a:lstStyle/>
        <a:p>
          <a:r>
            <a:rPr lang="en-US" b="1"/>
            <a:t>Wiener Filter</a:t>
          </a:r>
          <a:endParaRPr lang="en-US"/>
        </a:p>
      </dgm:t>
    </dgm:pt>
    <dgm:pt modelId="{E92614BB-0621-4F92-A476-678A307E9EF8}" type="parTrans" cxnId="{1E7AF84E-A6F9-488F-8C6E-174AA9C408CC}">
      <dgm:prSet/>
      <dgm:spPr/>
      <dgm:t>
        <a:bodyPr/>
        <a:lstStyle/>
        <a:p>
          <a:endParaRPr lang="en-US"/>
        </a:p>
      </dgm:t>
    </dgm:pt>
    <dgm:pt modelId="{B3862CED-BE1E-4B56-9362-9FCE33A55B71}" type="sibTrans" cxnId="{1E7AF84E-A6F9-488F-8C6E-174AA9C408CC}">
      <dgm:prSet/>
      <dgm:spPr/>
      <dgm:t>
        <a:bodyPr/>
        <a:lstStyle/>
        <a:p>
          <a:endParaRPr lang="en-US"/>
        </a:p>
      </dgm:t>
    </dgm:pt>
    <dgm:pt modelId="{BF614BA2-8A48-4ED7-9887-31B66EC43593}">
      <dgm:prSet/>
      <dgm:spPr/>
      <dgm:t>
        <a:bodyPr/>
        <a:lstStyle/>
        <a:p>
          <a:r>
            <a:rPr lang="en-US"/>
            <a:t>Theory</a:t>
          </a:r>
        </a:p>
      </dgm:t>
    </dgm:pt>
    <dgm:pt modelId="{E442F61C-65B0-4370-8A4C-30E3B3E3461F}" type="parTrans" cxnId="{10A5FCE7-0A1F-4232-8020-BAEAB432FA07}">
      <dgm:prSet/>
      <dgm:spPr/>
      <dgm:t>
        <a:bodyPr/>
        <a:lstStyle/>
        <a:p>
          <a:endParaRPr lang="en-US"/>
        </a:p>
      </dgm:t>
    </dgm:pt>
    <dgm:pt modelId="{E99FC4A0-DEF6-42B2-8557-A338B1A3E29E}" type="sibTrans" cxnId="{10A5FCE7-0A1F-4232-8020-BAEAB432FA07}">
      <dgm:prSet/>
      <dgm:spPr/>
      <dgm:t>
        <a:bodyPr/>
        <a:lstStyle/>
        <a:p>
          <a:endParaRPr lang="en-US"/>
        </a:p>
      </dgm:t>
    </dgm:pt>
    <dgm:pt modelId="{B6DA29FA-6649-4650-B627-74A786126369}">
      <dgm:prSet/>
      <dgm:spPr/>
      <dgm:t>
        <a:bodyPr/>
        <a:lstStyle/>
        <a:p>
          <a:r>
            <a:rPr lang="en-US"/>
            <a:t>Implementation</a:t>
          </a:r>
        </a:p>
      </dgm:t>
    </dgm:pt>
    <dgm:pt modelId="{C4FB5C61-56A4-474F-BA20-CCF7E5F24CDC}" type="parTrans" cxnId="{B85C6AC5-7AF2-4DC8-A31F-06394CB9E4B7}">
      <dgm:prSet/>
      <dgm:spPr/>
      <dgm:t>
        <a:bodyPr/>
        <a:lstStyle/>
        <a:p>
          <a:endParaRPr lang="en-US"/>
        </a:p>
      </dgm:t>
    </dgm:pt>
    <dgm:pt modelId="{C529D883-2949-4621-8CAD-5353233B829E}" type="sibTrans" cxnId="{B85C6AC5-7AF2-4DC8-A31F-06394CB9E4B7}">
      <dgm:prSet/>
      <dgm:spPr/>
      <dgm:t>
        <a:bodyPr/>
        <a:lstStyle/>
        <a:p>
          <a:endParaRPr lang="en-US"/>
        </a:p>
      </dgm:t>
    </dgm:pt>
    <dgm:pt modelId="{DA9EE463-E9C2-44B5-A800-CADF92625DB4}">
      <dgm:prSet/>
      <dgm:spPr/>
      <dgm:t>
        <a:bodyPr/>
        <a:lstStyle/>
        <a:p>
          <a:r>
            <a:rPr lang="en-US"/>
            <a:t>Performance</a:t>
          </a:r>
        </a:p>
      </dgm:t>
    </dgm:pt>
    <dgm:pt modelId="{89335B18-1B89-4A8E-8E03-7A9985BA637F}" type="parTrans" cxnId="{D2C4431F-D7A0-4522-A053-931A9D58E2CE}">
      <dgm:prSet/>
      <dgm:spPr/>
      <dgm:t>
        <a:bodyPr/>
        <a:lstStyle/>
        <a:p>
          <a:endParaRPr lang="en-US"/>
        </a:p>
      </dgm:t>
    </dgm:pt>
    <dgm:pt modelId="{F93B9F23-043B-4A59-8D42-9612463FEFC6}" type="sibTrans" cxnId="{D2C4431F-D7A0-4522-A053-931A9D58E2CE}">
      <dgm:prSet/>
      <dgm:spPr/>
      <dgm:t>
        <a:bodyPr/>
        <a:lstStyle/>
        <a:p>
          <a:endParaRPr lang="en-US"/>
        </a:p>
      </dgm:t>
    </dgm:pt>
    <dgm:pt modelId="{CB0E845F-A01F-4004-93BB-A1FCAC8C1E8C}">
      <dgm:prSet/>
      <dgm:spPr/>
      <dgm:t>
        <a:bodyPr/>
        <a:lstStyle/>
        <a:p>
          <a:r>
            <a:rPr lang="en-US" b="1"/>
            <a:t>Adaptive Filters</a:t>
          </a:r>
          <a:endParaRPr lang="en-US"/>
        </a:p>
      </dgm:t>
    </dgm:pt>
    <dgm:pt modelId="{9E0ABC68-7C54-4213-B0EB-EDB3C995DF80}" type="parTrans" cxnId="{B777B8F5-D5B4-4BE3-8D71-EB9403919106}">
      <dgm:prSet/>
      <dgm:spPr/>
      <dgm:t>
        <a:bodyPr/>
        <a:lstStyle/>
        <a:p>
          <a:endParaRPr lang="en-US"/>
        </a:p>
      </dgm:t>
    </dgm:pt>
    <dgm:pt modelId="{1A85FD29-EB8C-4F07-BC4F-F803B56252B5}" type="sibTrans" cxnId="{B777B8F5-D5B4-4BE3-8D71-EB9403919106}">
      <dgm:prSet/>
      <dgm:spPr/>
      <dgm:t>
        <a:bodyPr/>
        <a:lstStyle/>
        <a:p>
          <a:endParaRPr lang="en-US"/>
        </a:p>
      </dgm:t>
    </dgm:pt>
    <dgm:pt modelId="{AA07427B-9F3C-42CC-936A-663146F9FF5F}">
      <dgm:prSet/>
      <dgm:spPr/>
      <dgm:t>
        <a:bodyPr/>
        <a:lstStyle/>
        <a:p>
          <a:r>
            <a:rPr lang="en-US"/>
            <a:t>Performance</a:t>
          </a:r>
        </a:p>
      </dgm:t>
    </dgm:pt>
    <dgm:pt modelId="{C28037EC-1F25-4C16-9DF9-9A0C68B19B34}" type="parTrans" cxnId="{E5BE5299-69AA-4A1B-952E-86D1FB199F8E}">
      <dgm:prSet/>
      <dgm:spPr/>
      <dgm:t>
        <a:bodyPr/>
        <a:lstStyle/>
        <a:p>
          <a:endParaRPr lang="en-US"/>
        </a:p>
      </dgm:t>
    </dgm:pt>
    <dgm:pt modelId="{07875288-AF1B-45F0-B200-634AD6EA13B0}" type="sibTrans" cxnId="{E5BE5299-69AA-4A1B-952E-86D1FB199F8E}">
      <dgm:prSet/>
      <dgm:spPr/>
      <dgm:t>
        <a:bodyPr/>
        <a:lstStyle/>
        <a:p>
          <a:endParaRPr lang="en-US"/>
        </a:p>
      </dgm:t>
    </dgm:pt>
    <dgm:pt modelId="{1B2391B1-AF31-44B1-8576-350A281B841E}" type="pres">
      <dgm:prSet presAssocID="{3431DEB9-FCC1-45A9-AECF-5C6540CFD805}" presName="linear" presStyleCnt="0">
        <dgm:presLayoutVars>
          <dgm:animLvl val="lvl"/>
          <dgm:resizeHandles val="exact"/>
        </dgm:presLayoutVars>
      </dgm:prSet>
      <dgm:spPr/>
    </dgm:pt>
    <dgm:pt modelId="{30FDAC80-8CFA-46B3-B401-5D574CA43182}" type="pres">
      <dgm:prSet presAssocID="{882A7EF3-C2A8-4DBC-B484-34E03EE9E01A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916BF5EA-C53D-4080-85A8-5CC53A48EA99}" type="pres">
      <dgm:prSet presAssocID="{A1EDCD72-A681-438C-8379-1A3965B7049B}" presName="spacer" presStyleCnt="0"/>
      <dgm:spPr/>
    </dgm:pt>
    <dgm:pt modelId="{33577E66-BF71-470E-A5C0-211ED46B88DA}" type="pres">
      <dgm:prSet presAssocID="{67375AB4-4C83-4548-9152-6458182A7D6C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48BCD6FF-0F6E-4A02-AF41-6E781D8CB9BF}" type="pres">
      <dgm:prSet presAssocID="{83DC7478-5049-4510-86E5-BDF689435131}" presName="spacer" presStyleCnt="0"/>
      <dgm:spPr/>
    </dgm:pt>
    <dgm:pt modelId="{6B088855-D3F6-40CB-AEEC-C8BF0E1B1A23}" type="pres">
      <dgm:prSet presAssocID="{5624DA06-87D2-4BF9-8A7A-7A9345174492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E4D6692-62B6-427D-A188-89D231A16870}" type="pres">
      <dgm:prSet presAssocID="{5624DA06-87D2-4BF9-8A7A-7A9345174492}" presName="childText" presStyleLbl="revTx" presStyleIdx="0" presStyleCnt="4">
        <dgm:presLayoutVars>
          <dgm:bulletEnabled val="1"/>
        </dgm:presLayoutVars>
      </dgm:prSet>
      <dgm:spPr/>
    </dgm:pt>
    <dgm:pt modelId="{2FFD337D-8BED-47D6-BF04-DE973D5143F2}" type="pres">
      <dgm:prSet presAssocID="{1040D12B-4376-4DE0-B3C8-E5D6151D030D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DAD8254B-3128-4770-BE55-819435B5B3AD}" type="pres">
      <dgm:prSet presAssocID="{1040D12B-4376-4DE0-B3C8-E5D6151D030D}" presName="childText" presStyleLbl="revTx" presStyleIdx="1" presStyleCnt="4">
        <dgm:presLayoutVars>
          <dgm:bulletEnabled val="1"/>
        </dgm:presLayoutVars>
      </dgm:prSet>
      <dgm:spPr/>
    </dgm:pt>
    <dgm:pt modelId="{15CCF310-1A46-4848-ABEE-C6569F635926}" type="pres">
      <dgm:prSet presAssocID="{4F650252-9DC4-47E9-9CEA-D13AC326F976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A8677085-3CC6-4011-869C-3C3184B93DFA}" type="pres">
      <dgm:prSet presAssocID="{4F650252-9DC4-47E9-9CEA-D13AC326F976}" presName="childText" presStyleLbl="revTx" presStyleIdx="2" presStyleCnt="4">
        <dgm:presLayoutVars>
          <dgm:bulletEnabled val="1"/>
        </dgm:presLayoutVars>
      </dgm:prSet>
      <dgm:spPr/>
    </dgm:pt>
    <dgm:pt modelId="{786B455D-3579-4F16-9B4C-2D9F30F39B11}" type="pres">
      <dgm:prSet presAssocID="{CB0E845F-A01F-4004-93BB-A1FCAC8C1E8C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A6F53E17-1D59-4208-AA33-6940A7AD5AAA}" type="pres">
      <dgm:prSet presAssocID="{CB0E845F-A01F-4004-93BB-A1FCAC8C1E8C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03BF7E02-9A2E-4ECE-B82F-C24DCFD78C10}" srcId="{3431DEB9-FCC1-45A9-AECF-5C6540CFD805}" destId="{882A7EF3-C2A8-4DBC-B484-34E03EE9E01A}" srcOrd="0" destOrd="0" parTransId="{97FB2F37-7A03-4B82-AD9C-96F0439B9688}" sibTransId="{A1EDCD72-A681-438C-8379-1A3965B7049B}"/>
    <dgm:cxn modelId="{CFE0CB0B-94C9-4E73-A2A8-9829AF2C6BBC}" srcId="{1040D12B-4376-4DE0-B3C8-E5D6151D030D}" destId="{9EDE7E7E-4C1C-4A95-B516-5548B793CEB5}" srcOrd="0" destOrd="0" parTransId="{28C69BCC-39BD-4584-9713-B00FEF4A6ACD}" sibTransId="{8B9FF16E-EF46-4031-AAEA-5AB19B251369}"/>
    <dgm:cxn modelId="{23444B0D-B23D-4DB3-9DF7-1D9DC6D876D8}" srcId="{3431DEB9-FCC1-45A9-AECF-5C6540CFD805}" destId="{5624DA06-87D2-4BF9-8A7A-7A9345174492}" srcOrd="2" destOrd="0" parTransId="{6F910C53-92F6-4C56-8094-31109108691E}" sibTransId="{0554D3D7-448C-4BEB-A814-985AF6994C41}"/>
    <dgm:cxn modelId="{FFD50A0F-4A26-48EB-AB3E-1A85A97920DF}" type="presOf" srcId="{CB0E845F-A01F-4004-93BB-A1FCAC8C1E8C}" destId="{786B455D-3579-4F16-9B4C-2D9F30F39B11}" srcOrd="0" destOrd="0" presId="urn:microsoft.com/office/officeart/2005/8/layout/vList2"/>
    <dgm:cxn modelId="{30160B1D-4D9D-4877-8F08-C1D8F65BA332}" srcId="{1040D12B-4376-4DE0-B3C8-E5D6151D030D}" destId="{8E5FAB56-911F-47B1-A494-D2EC7FFEFDBD}" srcOrd="1" destOrd="0" parTransId="{2FBE8B97-D207-4664-930F-C410CAF09AA4}" sibTransId="{FFEED8FD-6759-47AF-9B7A-4B0C27904421}"/>
    <dgm:cxn modelId="{D2C4431F-D7A0-4522-A053-931A9D58E2CE}" srcId="{4F650252-9DC4-47E9-9CEA-D13AC326F976}" destId="{DA9EE463-E9C2-44B5-A800-CADF92625DB4}" srcOrd="2" destOrd="0" parTransId="{89335B18-1B89-4A8E-8E03-7A9985BA637F}" sibTransId="{F93B9F23-043B-4A59-8D42-9612463FEFC6}"/>
    <dgm:cxn modelId="{955D5C25-F5FD-4343-874B-04C0C465730D}" type="presOf" srcId="{B6DA29FA-6649-4650-B627-74A786126369}" destId="{A8677085-3CC6-4011-869C-3C3184B93DFA}" srcOrd="0" destOrd="1" presId="urn:microsoft.com/office/officeart/2005/8/layout/vList2"/>
    <dgm:cxn modelId="{396E2037-8F5F-4B24-9CAD-5E440461E4EA}" type="presOf" srcId="{1040D12B-4376-4DE0-B3C8-E5D6151D030D}" destId="{2FFD337D-8BED-47D6-BF04-DE973D5143F2}" srcOrd="0" destOrd="0" presId="urn:microsoft.com/office/officeart/2005/8/layout/vList2"/>
    <dgm:cxn modelId="{A3DBBA39-17B8-429E-99E3-73AA76D277C5}" type="presOf" srcId="{882A7EF3-C2A8-4DBC-B484-34E03EE9E01A}" destId="{30FDAC80-8CFA-46B3-B401-5D574CA43182}" srcOrd="0" destOrd="0" presId="urn:microsoft.com/office/officeart/2005/8/layout/vList2"/>
    <dgm:cxn modelId="{35E6AF60-139F-4630-AAEC-D7D1C6852129}" type="presOf" srcId="{5624DA06-87D2-4BF9-8A7A-7A9345174492}" destId="{6B088855-D3F6-40CB-AEEC-C8BF0E1B1A23}" srcOrd="0" destOrd="0" presId="urn:microsoft.com/office/officeart/2005/8/layout/vList2"/>
    <dgm:cxn modelId="{CFA2ED67-117F-4DE7-B501-4EDE12824798}" type="presOf" srcId="{AA07427B-9F3C-42CC-936A-663146F9FF5F}" destId="{A6F53E17-1D59-4208-AA33-6940A7AD5AAA}" srcOrd="0" destOrd="0" presId="urn:microsoft.com/office/officeart/2005/8/layout/vList2"/>
    <dgm:cxn modelId="{1E7AF84E-A6F9-488F-8C6E-174AA9C408CC}" srcId="{3431DEB9-FCC1-45A9-AECF-5C6540CFD805}" destId="{4F650252-9DC4-47E9-9CEA-D13AC326F976}" srcOrd="4" destOrd="0" parTransId="{E92614BB-0621-4F92-A476-678A307E9EF8}" sibTransId="{B3862CED-BE1E-4B56-9362-9FCE33A55B71}"/>
    <dgm:cxn modelId="{50510F51-64FF-4BAE-B962-21BC42EDB0D2}" srcId="{5624DA06-87D2-4BF9-8A7A-7A9345174492}" destId="{C3E4166E-E8E1-46F8-BE8E-71FC4967EFB7}" srcOrd="1" destOrd="0" parTransId="{8055E190-2AA4-4E90-B123-344333A9FFDD}" sibTransId="{325BBE16-0229-47AE-BA7E-8032B7D7584E}"/>
    <dgm:cxn modelId="{796A4951-C4DC-469D-95AC-BCEE4DFE40DA}" type="presOf" srcId="{67375AB4-4C83-4548-9152-6458182A7D6C}" destId="{33577E66-BF71-470E-A5C0-211ED46B88DA}" srcOrd="0" destOrd="0" presId="urn:microsoft.com/office/officeart/2005/8/layout/vList2"/>
    <dgm:cxn modelId="{59403185-8E27-4BA2-B2B3-C4FF2DCFC23A}" type="presOf" srcId="{3431DEB9-FCC1-45A9-AECF-5C6540CFD805}" destId="{1B2391B1-AF31-44B1-8576-350A281B841E}" srcOrd="0" destOrd="0" presId="urn:microsoft.com/office/officeart/2005/8/layout/vList2"/>
    <dgm:cxn modelId="{DEBAD688-88C4-4A50-92D4-5A9A3B18AA46}" type="presOf" srcId="{4F650252-9DC4-47E9-9CEA-D13AC326F976}" destId="{15CCF310-1A46-4848-ABEE-C6569F635926}" srcOrd="0" destOrd="0" presId="urn:microsoft.com/office/officeart/2005/8/layout/vList2"/>
    <dgm:cxn modelId="{21C3708A-3D51-4C78-BC4C-6B8F3DABFDA6}" type="presOf" srcId="{8E5FAB56-911F-47B1-A494-D2EC7FFEFDBD}" destId="{DAD8254B-3128-4770-BE55-819435B5B3AD}" srcOrd="0" destOrd="1" presId="urn:microsoft.com/office/officeart/2005/8/layout/vList2"/>
    <dgm:cxn modelId="{55D2738F-B405-42CF-831D-A41DBE0EE8D9}" type="presOf" srcId="{9EDE7E7E-4C1C-4A95-B516-5548B793CEB5}" destId="{DAD8254B-3128-4770-BE55-819435B5B3AD}" srcOrd="0" destOrd="0" presId="urn:microsoft.com/office/officeart/2005/8/layout/vList2"/>
    <dgm:cxn modelId="{CADFF798-0B68-4C66-B2A2-6C670425DBF2}" srcId="{3431DEB9-FCC1-45A9-AECF-5C6540CFD805}" destId="{1040D12B-4376-4DE0-B3C8-E5D6151D030D}" srcOrd="3" destOrd="0" parTransId="{D44C9179-CD68-48AD-9A8B-7AE09B0E59C7}" sibTransId="{E2D97FBD-BA07-4B7F-9541-380066375053}"/>
    <dgm:cxn modelId="{E5BE5299-69AA-4A1B-952E-86D1FB199F8E}" srcId="{CB0E845F-A01F-4004-93BB-A1FCAC8C1E8C}" destId="{AA07427B-9F3C-42CC-936A-663146F9FF5F}" srcOrd="0" destOrd="0" parTransId="{C28037EC-1F25-4C16-9DF9-9A0C68B19B34}" sibTransId="{07875288-AF1B-45F0-B200-634AD6EA13B0}"/>
    <dgm:cxn modelId="{630EE9A4-5A92-44E9-955A-8FA4C086E26F}" type="presOf" srcId="{C3E4166E-E8E1-46F8-BE8E-71FC4967EFB7}" destId="{7E4D6692-62B6-427D-A188-89D231A16870}" srcOrd="0" destOrd="1" presId="urn:microsoft.com/office/officeart/2005/8/layout/vList2"/>
    <dgm:cxn modelId="{B7566AB3-2523-4AD3-A00E-ACB961FF0E8B}" srcId="{3431DEB9-FCC1-45A9-AECF-5C6540CFD805}" destId="{67375AB4-4C83-4548-9152-6458182A7D6C}" srcOrd="1" destOrd="0" parTransId="{6AF65EB3-734F-4149-B7C4-EB7A99F0232C}" sibTransId="{83DC7478-5049-4510-86E5-BDF689435131}"/>
    <dgm:cxn modelId="{2C7EDEBF-158B-422E-A414-4548E117B521}" type="presOf" srcId="{FAA0D737-DE08-4BF8-9348-46127989297A}" destId="{7E4D6692-62B6-427D-A188-89D231A16870}" srcOrd="0" destOrd="0" presId="urn:microsoft.com/office/officeart/2005/8/layout/vList2"/>
    <dgm:cxn modelId="{B85C6AC5-7AF2-4DC8-A31F-06394CB9E4B7}" srcId="{4F650252-9DC4-47E9-9CEA-D13AC326F976}" destId="{B6DA29FA-6649-4650-B627-74A786126369}" srcOrd="1" destOrd="0" parTransId="{C4FB5C61-56A4-474F-BA20-CCF7E5F24CDC}" sibTransId="{C529D883-2949-4621-8CAD-5353233B829E}"/>
    <dgm:cxn modelId="{FFD63BCF-289B-4008-BE41-ACACC8DACAD9}" type="presOf" srcId="{BF614BA2-8A48-4ED7-9887-31B66EC43593}" destId="{A8677085-3CC6-4011-869C-3C3184B93DFA}" srcOrd="0" destOrd="0" presId="urn:microsoft.com/office/officeart/2005/8/layout/vList2"/>
    <dgm:cxn modelId="{9BCCF1DA-1B26-47F4-833A-C3005116DEBC}" srcId="{5624DA06-87D2-4BF9-8A7A-7A9345174492}" destId="{FAA0D737-DE08-4BF8-9348-46127989297A}" srcOrd="0" destOrd="0" parTransId="{33A38432-21D4-43A5-8CD1-382D52573812}" sibTransId="{EDF2AD7F-3778-4128-9661-CF352FF0ABF2}"/>
    <dgm:cxn modelId="{10A5FCE7-0A1F-4232-8020-BAEAB432FA07}" srcId="{4F650252-9DC4-47E9-9CEA-D13AC326F976}" destId="{BF614BA2-8A48-4ED7-9887-31B66EC43593}" srcOrd="0" destOrd="0" parTransId="{E442F61C-65B0-4370-8A4C-30E3B3E3461F}" sibTransId="{E99FC4A0-DEF6-42B2-8557-A338B1A3E29E}"/>
    <dgm:cxn modelId="{B777B8F5-D5B4-4BE3-8D71-EB9403919106}" srcId="{3431DEB9-FCC1-45A9-AECF-5C6540CFD805}" destId="{CB0E845F-A01F-4004-93BB-A1FCAC8C1E8C}" srcOrd="5" destOrd="0" parTransId="{9E0ABC68-7C54-4213-B0EB-EDB3C995DF80}" sibTransId="{1A85FD29-EB8C-4F07-BC4F-F803B56252B5}"/>
    <dgm:cxn modelId="{BFCE00FD-2BB7-49BC-B848-F3FD7D95DFD4}" type="presOf" srcId="{DA9EE463-E9C2-44B5-A800-CADF92625DB4}" destId="{A8677085-3CC6-4011-869C-3C3184B93DFA}" srcOrd="0" destOrd="2" presId="urn:microsoft.com/office/officeart/2005/8/layout/vList2"/>
    <dgm:cxn modelId="{99890146-E434-42D4-8F70-BF8F8749FEB5}" type="presParOf" srcId="{1B2391B1-AF31-44B1-8576-350A281B841E}" destId="{30FDAC80-8CFA-46B3-B401-5D574CA43182}" srcOrd="0" destOrd="0" presId="urn:microsoft.com/office/officeart/2005/8/layout/vList2"/>
    <dgm:cxn modelId="{8947EC0A-D7D0-4D64-A550-07D7E4D83E5F}" type="presParOf" srcId="{1B2391B1-AF31-44B1-8576-350A281B841E}" destId="{916BF5EA-C53D-4080-85A8-5CC53A48EA99}" srcOrd="1" destOrd="0" presId="urn:microsoft.com/office/officeart/2005/8/layout/vList2"/>
    <dgm:cxn modelId="{8D3125AB-3FA6-40CE-AD02-76DA48337316}" type="presParOf" srcId="{1B2391B1-AF31-44B1-8576-350A281B841E}" destId="{33577E66-BF71-470E-A5C0-211ED46B88DA}" srcOrd="2" destOrd="0" presId="urn:microsoft.com/office/officeart/2005/8/layout/vList2"/>
    <dgm:cxn modelId="{99D8AE0C-1542-498C-AD2F-B82523B85A41}" type="presParOf" srcId="{1B2391B1-AF31-44B1-8576-350A281B841E}" destId="{48BCD6FF-0F6E-4A02-AF41-6E781D8CB9BF}" srcOrd="3" destOrd="0" presId="urn:microsoft.com/office/officeart/2005/8/layout/vList2"/>
    <dgm:cxn modelId="{C8B5835B-8022-4AA4-95B6-562E1A1E56DF}" type="presParOf" srcId="{1B2391B1-AF31-44B1-8576-350A281B841E}" destId="{6B088855-D3F6-40CB-AEEC-C8BF0E1B1A23}" srcOrd="4" destOrd="0" presId="urn:microsoft.com/office/officeart/2005/8/layout/vList2"/>
    <dgm:cxn modelId="{63378283-448F-4388-AE19-ED77027368B4}" type="presParOf" srcId="{1B2391B1-AF31-44B1-8576-350A281B841E}" destId="{7E4D6692-62B6-427D-A188-89D231A16870}" srcOrd="5" destOrd="0" presId="urn:microsoft.com/office/officeart/2005/8/layout/vList2"/>
    <dgm:cxn modelId="{DBB6EA82-CCA9-463B-A9C5-068E54C547F5}" type="presParOf" srcId="{1B2391B1-AF31-44B1-8576-350A281B841E}" destId="{2FFD337D-8BED-47D6-BF04-DE973D5143F2}" srcOrd="6" destOrd="0" presId="urn:microsoft.com/office/officeart/2005/8/layout/vList2"/>
    <dgm:cxn modelId="{CF282A13-F5DC-4C19-A737-1B714DE0677F}" type="presParOf" srcId="{1B2391B1-AF31-44B1-8576-350A281B841E}" destId="{DAD8254B-3128-4770-BE55-819435B5B3AD}" srcOrd="7" destOrd="0" presId="urn:microsoft.com/office/officeart/2005/8/layout/vList2"/>
    <dgm:cxn modelId="{789E2BD7-2CFC-4A35-95DA-B671D087D17E}" type="presParOf" srcId="{1B2391B1-AF31-44B1-8576-350A281B841E}" destId="{15CCF310-1A46-4848-ABEE-C6569F635926}" srcOrd="8" destOrd="0" presId="urn:microsoft.com/office/officeart/2005/8/layout/vList2"/>
    <dgm:cxn modelId="{C7C73EEA-E6A3-4634-96F3-2C12E1C17E6B}" type="presParOf" srcId="{1B2391B1-AF31-44B1-8576-350A281B841E}" destId="{A8677085-3CC6-4011-869C-3C3184B93DFA}" srcOrd="9" destOrd="0" presId="urn:microsoft.com/office/officeart/2005/8/layout/vList2"/>
    <dgm:cxn modelId="{5DAB86F4-FB59-4361-BD02-7BB697D7F28E}" type="presParOf" srcId="{1B2391B1-AF31-44B1-8576-350A281B841E}" destId="{786B455D-3579-4F16-9B4C-2D9F30F39B11}" srcOrd="10" destOrd="0" presId="urn:microsoft.com/office/officeart/2005/8/layout/vList2"/>
    <dgm:cxn modelId="{19253478-05AE-4C88-A63A-360A63871D46}" type="presParOf" srcId="{1B2391B1-AF31-44B1-8576-350A281B841E}" destId="{A6F53E17-1D59-4208-AA33-6940A7AD5AAA}" srcOrd="1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FDAC80-8CFA-46B3-B401-5D574CA43182}">
      <dsp:nvSpPr>
        <dsp:cNvPr id="0" name=""/>
        <dsp:cNvSpPr/>
      </dsp:nvSpPr>
      <dsp:spPr>
        <a:xfrm>
          <a:off x="0" y="14337"/>
          <a:ext cx="6666833" cy="50368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Newtonian noise – Fundamentals</a:t>
          </a:r>
          <a:endParaRPr lang="en-US" sz="2100" kern="1200"/>
        </a:p>
      </dsp:txBody>
      <dsp:txXfrm>
        <a:off x="24588" y="38925"/>
        <a:ext cx="6617657" cy="454509"/>
      </dsp:txXfrm>
    </dsp:sp>
    <dsp:sp modelId="{33577E66-BF71-470E-A5C0-211ED46B88DA}">
      <dsp:nvSpPr>
        <dsp:cNvPr id="0" name=""/>
        <dsp:cNvSpPr/>
      </dsp:nvSpPr>
      <dsp:spPr>
        <a:xfrm>
          <a:off x="0" y="578502"/>
          <a:ext cx="6666833" cy="503685"/>
        </a:xfrm>
        <a:prstGeom prst="roundRect">
          <a:avLst/>
        </a:prstGeom>
        <a:gradFill rotWithShape="0">
          <a:gsLst>
            <a:gs pos="0">
              <a:schemeClr val="accent5">
                <a:hueOff val="-1351709"/>
                <a:satOff val="-3484"/>
                <a:lumOff val="-2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351709"/>
                <a:satOff val="-3484"/>
                <a:lumOff val="-2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351709"/>
                <a:satOff val="-3484"/>
                <a:lumOff val="-2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NNC array layout</a:t>
          </a:r>
          <a:endParaRPr lang="en-US" sz="2100" kern="1200"/>
        </a:p>
      </dsp:txBody>
      <dsp:txXfrm>
        <a:off x="24588" y="603090"/>
        <a:ext cx="6617657" cy="454509"/>
      </dsp:txXfrm>
    </dsp:sp>
    <dsp:sp modelId="{6B088855-D3F6-40CB-AEEC-C8BF0E1B1A23}">
      <dsp:nvSpPr>
        <dsp:cNvPr id="0" name=""/>
        <dsp:cNvSpPr/>
      </dsp:nvSpPr>
      <dsp:spPr>
        <a:xfrm>
          <a:off x="0" y="1142667"/>
          <a:ext cx="6666833" cy="503685"/>
        </a:xfrm>
        <a:prstGeom prst="roundRect">
          <a:avLst/>
        </a:prstGeom>
        <a:gradFill rotWithShape="0">
          <a:gsLst>
            <a:gs pos="0">
              <a:schemeClr val="accent5">
                <a:hueOff val="-2703417"/>
                <a:satOff val="-6968"/>
                <a:lumOff val="-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703417"/>
                <a:satOff val="-6968"/>
                <a:lumOff val="-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703417"/>
                <a:satOff val="-6968"/>
                <a:lumOff val="-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Seismic noise amplitude characteristics</a:t>
          </a:r>
          <a:endParaRPr lang="en-US" sz="2100" kern="1200"/>
        </a:p>
      </dsp:txBody>
      <dsp:txXfrm>
        <a:off x="24588" y="1167255"/>
        <a:ext cx="6617657" cy="454509"/>
      </dsp:txXfrm>
    </dsp:sp>
    <dsp:sp modelId="{7E4D6692-62B6-427D-A188-89D231A16870}">
      <dsp:nvSpPr>
        <dsp:cNvPr id="0" name=""/>
        <dsp:cNvSpPr/>
      </dsp:nvSpPr>
      <dsp:spPr>
        <a:xfrm>
          <a:off x="0" y="1646352"/>
          <a:ext cx="6666833" cy="554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Temporal variation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Spatial variation</a:t>
          </a:r>
        </a:p>
      </dsp:txBody>
      <dsp:txXfrm>
        <a:off x="0" y="1646352"/>
        <a:ext cx="6666833" cy="554242"/>
      </dsp:txXfrm>
    </dsp:sp>
    <dsp:sp modelId="{2FFD337D-8BED-47D6-BF04-DE973D5143F2}">
      <dsp:nvSpPr>
        <dsp:cNvPr id="0" name=""/>
        <dsp:cNvSpPr/>
      </dsp:nvSpPr>
      <dsp:spPr>
        <a:xfrm>
          <a:off x="0" y="2200595"/>
          <a:ext cx="6666833" cy="503685"/>
        </a:xfrm>
        <a:prstGeom prst="roundRect">
          <a:avLst/>
        </a:prstGeom>
        <a:gradFill rotWithShape="0">
          <a:gsLst>
            <a:gs pos="0">
              <a:schemeClr val="accent5">
                <a:hueOff val="-4055126"/>
                <a:satOff val="-10451"/>
                <a:lumOff val="-705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055126"/>
                <a:satOff val="-10451"/>
                <a:lumOff val="-705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055126"/>
                <a:satOff val="-10451"/>
                <a:lumOff val="-705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Wavefield decomposition</a:t>
          </a:r>
          <a:endParaRPr lang="en-US" sz="2100" kern="1200"/>
        </a:p>
      </dsp:txBody>
      <dsp:txXfrm>
        <a:off x="24588" y="2225183"/>
        <a:ext cx="6617657" cy="454509"/>
      </dsp:txXfrm>
    </dsp:sp>
    <dsp:sp modelId="{DAD8254B-3128-4770-BE55-819435B5B3AD}">
      <dsp:nvSpPr>
        <dsp:cNvPr id="0" name=""/>
        <dsp:cNvSpPr/>
      </dsp:nvSpPr>
      <dsp:spPr>
        <a:xfrm>
          <a:off x="0" y="2704280"/>
          <a:ext cx="6666833" cy="554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Interstation cross-correlation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Cross-correlation reconstruction</a:t>
          </a:r>
        </a:p>
      </dsp:txBody>
      <dsp:txXfrm>
        <a:off x="0" y="2704280"/>
        <a:ext cx="6666833" cy="554242"/>
      </dsp:txXfrm>
    </dsp:sp>
    <dsp:sp modelId="{15CCF310-1A46-4848-ABEE-C6569F635926}">
      <dsp:nvSpPr>
        <dsp:cNvPr id="0" name=""/>
        <dsp:cNvSpPr/>
      </dsp:nvSpPr>
      <dsp:spPr>
        <a:xfrm>
          <a:off x="0" y="3258522"/>
          <a:ext cx="6666833" cy="503685"/>
        </a:xfrm>
        <a:prstGeom prst="roundRect">
          <a:avLst/>
        </a:prstGeom>
        <a:gradFill rotWithShape="0">
          <a:gsLst>
            <a:gs pos="0">
              <a:schemeClr val="accent5">
                <a:hueOff val="-5406834"/>
                <a:satOff val="-13935"/>
                <a:lumOff val="-94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406834"/>
                <a:satOff val="-13935"/>
                <a:lumOff val="-94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406834"/>
                <a:satOff val="-13935"/>
                <a:lumOff val="-94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Wiener Filter</a:t>
          </a:r>
          <a:endParaRPr lang="en-US" sz="2100" kern="1200"/>
        </a:p>
      </dsp:txBody>
      <dsp:txXfrm>
        <a:off x="24588" y="3283110"/>
        <a:ext cx="6617657" cy="454509"/>
      </dsp:txXfrm>
    </dsp:sp>
    <dsp:sp modelId="{A8677085-3CC6-4011-869C-3C3184B93DFA}">
      <dsp:nvSpPr>
        <dsp:cNvPr id="0" name=""/>
        <dsp:cNvSpPr/>
      </dsp:nvSpPr>
      <dsp:spPr>
        <a:xfrm>
          <a:off x="0" y="3762207"/>
          <a:ext cx="6666833" cy="825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Theory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Implementation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Performance</a:t>
          </a:r>
        </a:p>
      </dsp:txBody>
      <dsp:txXfrm>
        <a:off x="0" y="3762207"/>
        <a:ext cx="6666833" cy="825930"/>
      </dsp:txXfrm>
    </dsp:sp>
    <dsp:sp modelId="{786B455D-3579-4F16-9B4C-2D9F30F39B11}">
      <dsp:nvSpPr>
        <dsp:cNvPr id="0" name=""/>
        <dsp:cNvSpPr/>
      </dsp:nvSpPr>
      <dsp:spPr>
        <a:xfrm>
          <a:off x="0" y="4588137"/>
          <a:ext cx="6666833" cy="503685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Adaptive Filters</a:t>
          </a:r>
          <a:endParaRPr lang="en-US" sz="2100" kern="1200"/>
        </a:p>
      </dsp:txBody>
      <dsp:txXfrm>
        <a:off x="24588" y="4612725"/>
        <a:ext cx="6617657" cy="454509"/>
      </dsp:txXfrm>
    </dsp:sp>
    <dsp:sp modelId="{A6F53E17-1D59-4208-AA33-6940A7AD5AAA}">
      <dsp:nvSpPr>
        <dsp:cNvPr id="0" name=""/>
        <dsp:cNvSpPr/>
      </dsp:nvSpPr>
      <dsp:spPr>
        <a:xfrm>
          <a:off x="0" y="5091822"/>
          <a:ext cx="6666833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Performance</a:t>
          </a:r>
        </a:p>
      </dsp:txBody>
      <dsp:txXfrm>
        <a:off x="0" y="5091822"/>
        <a:ext cx="6666833" cy="347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3FD3E3-9904-4DC0-B37E-282BA8F46EB9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28A127-CEB2-4AF7-8439-601DB9CB3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93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28A127-CEB2-4AF7-8439-601DB9CB36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262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25752-E9B6-D771-FEC3-BA2A995D6B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51FA13-D955-C736-30B4-8F1AF72884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727EA-C38C-C04D-E1B9-AADB4A819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3/30/2023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2CEC4-4DC9-CABB-B0A2-C75F91ED2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4th G2Net Training School, Aristotle University of Thessaloniki, Greece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E49D5-69B2-3E66-E60F-8441E106B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81893-D47A-4D80-94CE-8D146E273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65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8FA36-0AD4-F201-03A7-F9A7BCC30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063C27-355D-BA0C-E7C8-312976B3B9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21BC05-917B-CDD5-1938-0FE2EC700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3/30/2023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0B3CB-E411-96A1-5077-40517A40D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4th G2Net Training School, Aristotle University of Thessaloniki, Greece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39CE9-E46F-D778-82F5-C8C5E8E93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81893-D47A-4D80-94CE-8D146E273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22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C37094-EAD6-7F7F-54C4-9AAA44554F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AB7C2E-5606-1109-4F29-E69F9D4E57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DA524-EA5E-2597-EEA5-15B035469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3/30/2023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59E11-CB6D-830E-AC32-56FC354A6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4th G2Net Training School, Aristotle University of Thessaloniki, Greece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F39099-9A5D-D57F-0513-C9F1C4971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81893-D47A-4D80-94CE-8D146E273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646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56CD3-E4B1-9455-652C-6F7FC6F81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22A61-0395-5A0E-D063-2A2A2135D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49328-ED61-0382-C681-1BC8A8AE2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3/30/2023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B2B94-2E64-EB61-8EE1-16E9CBD54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4th G2Net Training School, Aristotle University of Thessaloniki, Greece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8D228-D8E3-60FA-1AAF-9F3CD801A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81893-D47A-4D80-94CE-8D146E273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31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BE769-125E-A51C-9B81-4DBBF1D24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AF9BE0-632B-73D1-D0CB-CDA01ADCD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582C9-E069-5DC5-9E36-90B7B794E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3/30/2023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26511-BF1D-77BE-AB88-089099F96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4th G2Net Training School, Aristotle University of Thessaloniki, Greece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78851-47F8-BC75-6A28-8D947E82F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81893-D47A-4D80-94CE-8D146E273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29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B1CC2-6F9E-CF6C-46E4-F1B772487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436F9-B937-2EB1-B0DE-3C45903475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31BA8-5B26-E0C5-4A39-179ADFED1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17F372-6013-B663-285E-864760BA9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3/30/2023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2573A0-983E-0CB3-CFB2-AF373A005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4th G2Net Training School, Aristotle University of Thessaloniki, Greece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564FE-C545-E772-FBB6-A9905C124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81893-D47A-4D80-94CE-8D146E273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53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435A8-40BB-E947-570B-265E4E25F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69A491-A8BB-4A03-6CB5-1F02B9E95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D589D8-DCF9-26AC-7A90-7A04C02A1A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85394B-2013-FDC1-6D01-ABFFD0E60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80FB2D-CADD-693B-707B-4E49EB8832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2C031F-6E6A-2AA2-78F4-4FDCC515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3/30/2023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4ADF77-DE0F-E6CA-0E33-4F96FCC16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4th G2Net Training School, Aristotle University of Thessaloniki, Greece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D9E89-4BD4-4E5A-D7DE-80537D69C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81893-D47A-4D80-94CE-8D146E273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133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B5A01-185E-BFC5-8387-135483DB0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6FC96A-1E23-D9E0-0639-8A8FF9D7E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3/30/2023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E6F0AD-4518-C713-8D70-C2C9ABAA4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4th G2Net Training School, Aristotle University of Thessaloniki, Greece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D062F-BFEF-2C64-17E2-0F04064DB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81893-D47A-4D80-94CE-8D146E273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535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A9165B-EE11-9430-F3C4-4C9C22144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3/30/2023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DD36B8-33CA-2252-BA2A-89A0A0D48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4th G2Net Training School, Aristotle University of Thessaloniki, Greece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8B94E-03F1-50E8-A947-A39DC7489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81893-D47A-4D80-94CE-8D146E273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35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3DE43-5F1C-3002-9676-6009E23AB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6CD50-9791-8DC1-B8F4-F7E855466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9F175A-7A46-2C3B-CFE3-962DDE271A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065D7-1779-8BC4-6C4D-068A2F5EC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3/30/2023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FE0CAF-8314-2541-72C3-514F185B3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4th G2Net Training School, Aristotle University of Thessaloniki, Greece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C0FFB-F5BA-E41F-1E76-DA8C1B9CD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81893-D47A-4D80-94CE-8D146E273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78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8E41E-195E-D210-32BF-3E5724A8A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D7A450-5D7F-4084-17D1-9BA31242DC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EB59C1-CA72-DBB3-EF93-93F54B0684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40F681-8309-43C3-5AA3-633485623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3/30/2023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6508BF-182A-0032-0A55-B3EC20A8B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4th G2Net Training School, Aristotle University of Thessaloniki, Greece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A011A-104A-DD9C-1237-FBFEEFECA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81893-D47A-4D80-94CE-8D146E273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4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1DC129-755F-400A-894F-A9639F645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60EA6-116D-6AD1-EE9D-DE894C9C4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92E38-E442-D1B0-7D63-C2A5CB84E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3/30/2023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015B8-F22A-C234-18D5-2D13BF3074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4th G2Net Training School, Aristotle University of Thessaloniki, Greece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099D3-5D92-58DB-48AE-B0D3B709C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81893-D47A-4D80-94CE-8D146E2732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015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tds.virgo-gw.eu/?content=3&amp;r=20911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ieeexplore.ieee.org/document/80769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hyperlink" Target="https://ieeexplore.ieee.org/document/5495903" TargetMode="Externa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hyperlink" Target="https://arxiv.org/pdf/1903.07936.pdf" TargetMode="Externa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.ligo.org/virgo/virgoapp/NNCfilter/-/tree/NNCTest01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1" name="Rectangle 23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7" name="Picture 226">
            <a:extLst>
              <a:ext uri="{FF2B5EF4-FFF2-40B4-BE49-F238E27FC236}">
                <a16:creationId xmlns:a16="http://schemas.microsoft.com/office/drawing/2014/main" id="{C98C898C-DBA3-919E-28DF-1340A374B8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789" b="1"/>
          <a:stretch/>
        </p:blipFill>
        <p:spPr>
          <a:xfrm>
            <a:off x="3523488" y="-1"/>
            <a:ext cx="8668512" cy="6811767"/>
          </a:xfrm>
          <a:prstGeom prst="rect">
            <a:avLst/>
          </a:prstGeom>
        </p:spPr>
      </p:pic>
      <p:sp>
        <p:nvSpPr>
          <p:cNvPr id="233" name="Rectangle 23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42B880-E456-965C-F3B2-60E930C0A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400"/>
              <a:t>Newtonian noise cancellation system for AdV+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46823C-796A-E54A-4084-11B3E3F175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365125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000" i="1" dirty="0"/>
              <a:t>Soumen Koley, Jan Harms et al.</a:t>
            </a:r>
          </a:p>
        </p:txBody>
      </p:sp>
      <p:sp>
        <p:nvSpPr>
          <p:cNvPr id="260" name="Rectangle 2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1" name="Rectangle 2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ooter Placeholder 50">
            <a:extLst>
              <a:ext uri="{FF2B5EF4-FFF2-40B4-BE49-F238E27FC236}">
                <a16:creationId xmlns:a16="http://schemas.microsoft.com/office/drawing/2014/main" id="{424E36EE-E25C-B583-4B79-42CE886E0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2321" y="6356350"/>
            <a:ext cx="2809017" cy="365125"/>
          </a:xfrm>
        </p:spPr>
        <p:txBody>
          <a:bodyPr>
            <a:normAutofit fontScale="92500" lnSpcReduction="20000"/>
          </a:bodyPr>
          <a:lstStyle/>
          <a:p>
            <a:pPr algn="r"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4th G2Net Training School, Aristotle University of Thessaloniki, Greece</a:t>
            </a:r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C3B1780C-0733-E55E-ED96-5555E8FA7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C81893-D47A-4D80-94CE-8D146E2732FF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0" name="Picture 5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B2401F2-7EA2-E675-F1B7-EB337AF1CD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243" y="5815173"/>
            <a:ext cx="2637395" cy="996594"/>
          </a:xfrm>
          <a:prstGeom prst="rect">
            <a:avLst/>
          </a:prstGeom>
        </p:spPr>
      </p:pic>
      <p:pic>
        <p:nvPicPr>
          <p:cNvPr id="65" name="Picture 64" descr="A picture containing logo&#10;&#10;Description automatically generated">
            <a:extLst>
              <a:ext uri="{FF2B5EF4-FFF2-40B4-BE49-F238E27FC236}">
                <a16:creationId xmlns:a16="http://schemas.microsoft.com/office/drawing/2014/main" id="{D3C544BD-7A74-43F2-BC20-A8F4CDC932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921" y="5815172"/>
            <a:ext cx="1425969" cy="996594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softEdge rad="0"/>
          </a:effec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FFED9-0E9F-E07E-6BC3-23CBEA9CB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3/30/2023</a:t>
            </a:r>
          </a:p>
        </p:txBody>
      </p:sp>
    </p:spTree>
    <p:extLst>
      <p:ext uri="{BB962C8B-B14F-4D97-AF65-F5344CB8AC3E}">
        <p14:creationId xmlns:p14="http://schemas.microsoft.com/office/powerpoint/2010/main" val="3436973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DCCBC-A61A-8A38-81D4-3B1AC0A4B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02" y="65345"/>
            <a:ext cx="9276178" cy="5665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/>
              <a:t>Noise PSD characteristics – Spatial variation in the 6 - 8 Hz band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37CD0C-FA43-E4CF-9164-92638D98E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4th G2Net Training School, Aristotle University of Thessaloniki, Greece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214C9C-D84C-6CA2-520F-B74A5B675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3C81893-D47A-4D80-94CE-8D146E2732FF}" type="slidenum">
              <a:rPr lang="en-US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676A2C-3982-C624-42C7-E321CE579D00}"/>
              </a:ext>
            </a:extLst>
          </p:cNvPr>
          <p:cNvSpPr txBox="1"/>
          <p:nvPr/>
        </p:nvSpPr>
        <p:spPr>
          <a:xfrm flipH="1">
            <a:off x="1326301" y="5894685"/>
            <a:ext cx="442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solidFill>
                  <a:schemeClr val="tx2"/>
                </a:solidFill>
              </a:rPr>
              <a:t>Spatial distribution of seismic noise PSDs averaged in the frequency band 6-8 Hz. </a:t>
            </a:r>
            <a:endParaRPr lang="en-US" sz="12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BDE10C-CFB5-7335-F4D8-AC4B5E15B499}"/>
              </a:ext>
            </a:extLst>
          </p:cNvPr>
          <p:cNvSpPr txBox="1"/>
          <p:nvPr/>
        </p:nvSpPr>
        <p:spPr>
          <a:xfrm>
            <a:off x="7015944" y="816794"/>
            <a:ext cx="475823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Noise PSDs averaged in the frequency band 6-8 Hz show a variation of about 10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Unlike 2 -3 Hz band where a maximum variation of about 2 dB was observed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No prominent directional bias in the PSD distribution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C4AEED-7814-7678-C72A-EC99AF757B7F}"/>
              </a:ext>
            </a:extLst>
          </p:cNvPr>
          <p:cNvSpPr/>
          <p:nvPr/>
        </p:nvSpPr>
        <p:spPr>
          <a:xfrm>
            <a:off x="0" y="-10276"/>
            <a:ext cx="117764" cy="68580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F662D178-E4AF-43EF-278A-62EFBFA122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8" r="19074"/>
          <a:stretch/>
        </p:blipFill>
        <p:spPr>
          <a:xfrm>
            <a:off x="676656" y="950976"/>
            <a:ext cx="6336792" cy="465451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713110-11F6-7870-0A97-E3FF04B0E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3/30/2023</a:t>
            </a:r>
          </a:p>
        </p:txBody>
      </p:sp>
    </p:spTree>
    <p:extLst>
      <p:ext uri="{BB962C8B-B14F-4D97-AF65-F5344CB8AC3E}">
        <p14:creationId xmlns:p14="http://schemas.microsoft.com/office/powerpoint/2010/main" val="2179386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DCCBC-A61A-8A38-81D4-3B1AC0A4B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01" y="65345"/>
            <a:ext cx="9758723" cy="5665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/>
              <a:t>Noise PSD characteristics – Spatial variation in the 10 - 15 Hz band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37CD0C-FA43-E4CF-9164-92638D98E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4th G2Net Training School, Aristotle University of Thessaloniki, Greece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214C9C-D84C-6CA2-520F-B74A5B675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3C81893-D47A-4D80-94CE-8D146E2732FF}" type="slidenum">
              <a:rPr lang="en-US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676A2C-3982-C624-42C7-E321CE579D00}"/>
              </a:ext>
            </a:extLst>
          </p:cNvPr>
          <p:cNvSpPr txBox="1"/>
          <p:nvPr/>
        </p:nvSpPr>
        <p:spPr>
          <a:xfrm flipH="1">
            <a:off x="1326301" y="5894685"/>
            <a:ext cx="442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solidFill>
                  <a:schemeClr val="tx2"/>
                </a:solidFill>
              </a:rPr>
              <a:t>Spatial distribution of seismic noise PSDs averaged in the frequency band 10-15 Hz. </a:t>
            </a:r>
            <a:endParaRPr lang="en-US" sz="12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BDE10C-CFB5-7335-F4D8-AC4B5E15B499}"/>
              </a:ext>
            </a:extLst>
          </p:cNvPr>
          <p:cNvSpPr txBox="1"/>
          <p:nvPr/>
        </p:nvSpPr>
        <p:spPr>
          <a:xfrm>
            <a:off x="7015944" y="816794"/>
            <a:ext cx="47582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Noise PSDs averaged in the frequency band 10-15 Hz show a variation of about 7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About 2-3 dB lower than that observed for the 6-8 Hz band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C4AEED-7814-7678-C72A-EC99AF757B7F}"/>
              </a:ext>
            </a:extLst>
          </p:cNvPr>
          <p:cNvSpPr/>
          <p:nvPr/>
        </p:nvSpPr>
        <p:spPr>
          <a:xfrm>
            <a:off x="0" y="-10276"/>
            <a:ext cx="117764" cy="68580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FBE9B379-52AF-DD11-877D-1C1B14101A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0" r="19240"/>
          <a:stretch/>
        </p:blipFill>
        <p:spPr>
          <a:xfrm>
            <a:off x="676656" y="950976"/>
            <a:ext cx="6336792" cy="46934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EC4E1E-4660-34F5-6132-7C1798802E44}"/>
              </a:ext>
            </a:extLst>
          </p:cNvPr>
          <p:cNvSpPr txBox="1"/>
          <p:nvPr/>
        </p:nvSpPr>
        <p:spPr>
          <a:xfrm>
            <a:off x="7015944" y="2263133"/>
            <a:ext cx="4758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Noise propagation “dominantly” SE - NW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EDF584-37DF-AF56-E01E-F5A87EAA5D5B}"/>
              </a:ext>
            </a:extLst>
          </p:cNvPr>
          <p:cNvCxnSpPr>
            <a:cxnSpLocks/>
          </p:cNvCxnSpPr>
          <p:nvPr/>
        </p:nvCxnSpPr>
        <p:spPr>
          <a:xfrm flipH="1" flipV="1">
            <a:off x="3682859" y="3859987"/>
            <a:ext cx="631492" cy="5224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688C56-C83B-C9B4-3962-47AEFCC2AB17}"/>
              </a:ext>
            </a:extLst>
          </p:cNvPr>
          <p:cNvCxnSpPr>
            <a:cxnSpLocks/>
          </p:cNvCxnSpPr>
          <p:nvPr/>
        </p:nvCxnSpPr>
        <p:spPr>
          <a:xfrm flipH="1" flipV="1">
            <a:off x="3864980" y="3563756"/>
            <a:ext cx="656501" cy="5574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36F52D0-24AC-BCB4-3FF6-DF8DB71FA34B}"/>
              </a:ext>
            </a:extLst>
          </p:cNvPr>
          <p:cNvCxnSpPr>
            <a:cxnSpLocks/>
          </p:cNvCxnSpPr>
          <p:nvPr/>
        </p:nvCxnSpPr>
        <p:spPr>
          <a:xfrm flipH="1" flipV="1">
            <a:off x="4084424" y="3307362"/>
            <a:ext cx="694705" cy="59273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65CD9F-B800-E130-4802-9672B8864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3/30/2023</a:t>
            </a:r>
          </a:p>
        </p:txBody>
      </p:sp>
    </p:spTree>
    <p:extLst>
      <p:ext uri="{BB962C8B-B14F-4D97-AF65-F5344CB8AC3E}">
        <p14:creationId xmlns:p14="http://schemas.microsoft.com/office/powerpoint/2010/main" val="222018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DCCBC-A61A-8A38-81D4-3B1AC0A4B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02" y="65345"/>
            <a:ext cx="9975956" cy="5665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/>
              <a:t>Noise PSD characteristics – Spatial variation in the 15 - 20 Hz band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37CD0C-FA43-E4CF-9164-92638D98E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4th G2Net Training School, Aristotle University of Thessaloniki, Greece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214C9C-D84C-6CA2-520F-B74A5B675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3C81893-D47A-4D80-94CE-8D146E2732FF}" type="slidenum">
              <a:rPr lang="en-US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676A2C-3982-C624-42C7-E321CE579D00}"/>
              </a:ext>
            </a:extLst>
          </p:cNvPr>
          <p:cNvSpPr txBox="1"/>
          <p:nvPr/>
        </p:nvSpPr>
        <p:spPr>
          <a:xfrm flipH="1">
            <a:off x="1326301" y="5894685"/>
            <a:ext cx="442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solidFill>
                  <a:schemeClr val="tx2"/>
                </a:solidFill>
              </a:rPr>
              <a:t>Spatial distribution of seismic noise PSDs averaged in the frequency band 15-20 Hz. </a:t>
            </a:r>
            <a:endParaRPr lang="en-US" sz="12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BDE10C-CFB5-7335-F4D8-AC4B5E15B499}"/>
              </a:ext>
            </a:extLst>
          </p:cNvPr>
          <p:cNvSpPr txBox="1"/>
          <p:nvPr/>
        </p:nvSpPr>
        <p:spPr>
          <a:xfrm>
            <a:off x="7015944" y="816794"/>
            <a:ext cx="47582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Noise PSDs averaged in the frequency band 15-20 Hz show a variation of about 15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About 5 dB higher than the 10-15 Hz band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C4AEED-7814-7678-C72A-EC99AF757B7F}"/>
              </a:ext>
            </a:extLst>
          </p:cNvPr>
          <p:cNvSpPr/>
          <p:nvPr/>
        </p:nvSpPr>
        <p:spPr>
          <a:xfrm>
            <a:off x="0" y="-10276"/>
            <a:ext cx="117764" cy="68580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C4E1E-4660-34F5-6132-7C1798802E44}"/>
              </a:ext>
            </a:extLst>
          </p:cNvPr>
          <p:cNvSpPr txBox="1"/>
          <p:nvPr/>
        </p:nvSpPr>
        <p:spPr>
          <a:xfrm>
            <a:off x="7015944" y="2263133"/>
            <a:ext cx="47582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Similar to the 10- 15 Hz band, noise propagation “dominantly” SE - NW</a:t>
            </a:r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FD7B540-4106-F208-3F8C-1FBE431D9F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9" r="19240"/>
          <a:stretch/>
        </p:blipFill>
        <p:spPr>
          <a:xfrm>
            <a:off x="676656" y="950976"/>
            <a:ext cx="6336792" cy="469018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1FD7899-7076-231A-A8C4-E96628D96C1E}"/>
              </a:ext>
            </a:extLst>
          </p:cNvPr>
          <p:cNvCxnSpPr>
            <a:cxnSpLocks/>
          </p:cNvCxnSpPr>
          <p:nvPr/>
        </p:nvCxnSpPr>
        <p:spPr>
          <a:xfrm flipH="1" flipV="1">
            <a:off x="3682859" y="3859987"/>
            <a:ext cx="631492" cy="5224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AEFDE0-F200-74F4-4CE6-3C0A597A74C1}"/>
              </a:ext>
            </a:extLst>
          </p:cNvPr>
          <p:cNvCxnSpPr>
            <a:cxnSpLocks/>
          </p:cNvCxnSpPr>
          <p:nvPr/>
        </p:nvCxnSpPr>
        <p:spPr>
          <a:xfrm flipH="1" flipV="1">
            <a:off x="3864980" y="3563756"/>
            <a:ext cx="656501" cy="5574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312FF90-1CE6-34DC-6F18-8777D752322E}"/>
              </a:ext>
            </a:extLst>
          </p:cNvPr>
          <p:cNvCxnSpPr>
            <a:cxnSpLocks/>
          </p:cNvCxnSpPr>
          <p:nvPr/>
        </p:nvCxnSpPr>
        <p:spPr>
          <a:xfrm flipH="1" flipV="1">
            <a:off x="4084424" y="3307362"/>
            <a:ext cx="694705" cy="59273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54884C-EC36-9ABF-0C01-B18B99720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3/30/2023</a:t>
            </a:r>
          </a:p>
        </p:txBody>
      </p:sp>
    </p:spTree>
    <p:extLst>
      <p:ext uri="{BB962C8B-B14F-4D97-AF65-F5344CB8AC3E}">
        <p14:creationId xmlns:p14="http://schemas.microsoft.com/office/powerpoint/2010/main" val="216761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DCCBC-A61A-8A38-81D4-3B1AC0A4B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02" y="65345"/>
            <a:ext cx="9981008" cy="5665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/>
              <a:t>Noise PSD characteristics – Spatial variation in the 20 - 24 Hz band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37CD0C-FA43-E4CF-9164-92638D98E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4th G2Net Training School, Aristotle University of Thessaloniki, Greece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214C9C-D84C-6CA2-520F-B74A5B675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3C81893-D47A-4D80-94CE-8D146E2732FF}" type="slidenum">
              <a:rPr lang="en-US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676A2C-3982-C624-42C7-E321CE579D00}"/>
              </a:ext>
            </a:extLst>
          </p:cNvPr>
          <p:cNvSpPr txBox="1"/>
          <p:nvPr/>
        </p:nvSpPr>
        <p:spPr>
          <a:xfrm flipH="1">
            <a:off x="1326301" y="5894685"/>
            <a:ext cx="442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solidFill>
                  <a:schemeClr val="tx2"/>
                </a:solidFill>
              </a:rPr>
              <a:t>Spatial distribution of seismic noise PSDs averaged in the frequency band 20-24 Hz. </a:t>
            </a:r>
            <a:endParaRPr lang="en-US" sz="12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BDE10C-CFB5-7335-F4D8-AC4B5E15B499}"/>
                  </a:ext>
                </a:extLst>
              </p:cNvPr>
              <p:cNvSpPr txBox="1"/>
              <p:nvPr/>
            </p:nvSpPr>
            <p:spPr>
              <a:xfrm>
                <a:off x="7015944" y="816794"/>
                <a:ext cx="475823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Noise PSDs averaged in the frequency band 15-20 Hz show a variation of about 10 dB, except for station near the detection tower 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1600" dirty="0"/>
                  <a:t> 20 dB)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Reduction in the spatial variation compared to the 15-20 Hz band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BDE10C-CFB5-7335-F4D8-AC4B5E15B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944" y="816794"/>
                <a:ext cx="4758239" cy="1569660"/>
              </a:xfrm>
              <a:prstGeom prst="rect">
                <a:avLst/>
              </a:prstGeom>
              <a:blipFill>
                <a:blip r:embed="rId2"/>
                <a:stretch>
                  <a:fillRect l="-513" t="-1167" r="-1282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EC4AEED-7814-7678-C72A-EC99AF757B7F}"/>
              </a:ext>
            </a:extLst>
          </p:cNvPr>
          <p:cNvSpPr/>
          <p:nvPr/>
        </p:nvSpPr>
        <p:spPr>
          <a:xfrm>
            <a:off x="0" y="-10276"/>
            <a:ext cx="117764" cy="68580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C4E1E-4660-34F5-6132-7C1798802E44}"/>
              </a:ext>
            </a:extLst>
          </p:cNvPr>
          <p:cNvSpPr txBox="1"/>
          <p:nvPr/>
        </p:nvSpPr>
        <p:spPr>
          <a:xfrm>
            <a:off x="7015944" y="2467397"/>
            <a:ext cx="47582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Similar to the 10- 15 Hz band, noise propagation “dominantly” SE – NW, E-W</a:t>
            </a:r>
          </a:p>
        </p:txBody>
      </p:sp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929DAECE-9248-638E-0CF9-F065140B9A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0" r="20152"/>
          <a:stretch/>
        </p:blipFill>
        <p:spPr>
          <a:xfrm>
            <a:off x="676655" y="950976"/>
            <a:ext cx="6269753" cy="473965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2C279C-1C9F-A4F6-8F86-4F2857F38D12}"/>
              </a:ext>
            </a:extLst>
          </p:cNvPr>
          <p:cNvCxnSpPr>
            <a:cxnSpLocks/>
          </p:cNvCxnSpPr>
          <p:nvPr/>
        </p:nvCxnSpPr>
        <p:spPr>
          <a:xfrm flipH="1" flipV="1">
            <a:off x="3773794" y="3903772"/>
            <a:ext cx="712323" cy="5975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1DB54B-E863-CB5E-ADD2-5B9CE4753C28}"/>
              </a:ext>
            </a:extLst>
          </p:cNvPr>
          <p:cNvCxnSpPr>
            <a:cxnSpLocks/>
          </p:cNvCxnSpPr>
          <p:nvPr/>
        </p:nvCxnSpPr>
        <p:spPr>
          <a:xfrm flipH="1" flipV="1">
            <a:off x="3955915" y="3607541"/>
            <a:ext cx="863630" cy="49294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1F833C-9ED5-DA2B-2FE4-12F1D57C1906}"/>
              </a:ext>
            </a:extLst>
          </p:cNvPr>
          <p:cNvCxnSpPr>
            <a:cxnSpLocks/>
          </p:cNvCxnSpPr>
          <p:nvPr/>
        </p:nvCxnSpPr>
        <p:spPr>
          <a:xfrm flipH="1" flipV="1">
            <a:off x="4142586" y="3393217"/>
            <a:ext cx="873984" cy="1027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A84C8F-F01A-49A6-72B8-2174383A9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3/30/2023</a:t>
            </a:r>
          </a:p>
        </p:txBody>
      </p:sp>
    </p:spTree>
    <p:extLst>
      <p:ext uri="{BB962C8B-B14F-4D97-AF65-F5344CB8AC3E}">
        <p14:creationId xmlns:p14="http://schemas.microsoft.com/office/powerpoint/2010/main" val="170807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DCCBC-A61A-8A38-81D4-3B1AC0A4B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02" y="65345"/>
            <a:ext cx="9849658" cy="5665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/>
              <a:t>Noise PSD characteristics – Spatial variation in the 26 - 30 Hz band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37CD0C-FA43-E4CF-9164-92638D98E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4th G2Net Training School, Aristotle University of Thessaloniki, Greece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214C9C-D84C-6CA2-520F-B74A5B675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3C81893-D47A-4D80-94CE-8D146E2732FF}" type="slidenum">
              <a:rPr lang="en-US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676A2C-3982-C624-42C7-E321CE579D00}"/>
              </a:ext>
            </a:extLst>
          </p:cNvPr>
          <p:cNvSpPr txBox="1"/>
          <p:nvPr/>
        </p:nvSpPr>
        <p:spPr>
          <a:xfrm flipH="1">
            <a:off x="1326301" y="5894685"/>
            <a:ext cx="442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solidFill>
                  <a:schemeClr val="tx2"/>
                </a:solidFill>
              </a:rPr>
              <a:t>Spatial distribution of seismic noise PSDs averaged in the frequency band 26-30 Hz. </a:t>
            </a:r>
            <a:endParaRPr lang="en-US" sz="12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BDE10C-CFB5-7335-F4D8-AC4B5E15B499}"/>
                  </a:ext>
                </a:extLst>
              </p:cNvPr>
              <p:cNvSpPr txBox="1"/>
              <p:nvPr/>
            </p:nvSpPr>
            <p:spPr>
              <a:xfrm>
                <a:off x="7015944" y="816794"/>
                <a:ext cx="475823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Noise PSDs averaged in the frequency band 15-20 Hz show a variation of about 10 dB, except for station near the detection tower and detection-lab 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1600" dirty="0"/>
                  <a:t> 20 dB)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Spatial variation is same as the 20-24 Hz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BDE10C-CFB5-7335-F4D8-AC4B5E15B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944" y="816794"/>
                <a:ext cx="4758239" cy="1569660"/>
              </a:xfrm>
              <a:prstGeom prst="rect">
                <a:avLst/>
              </a:prstGeom>
              <a:blipFill>
                <a:blip r:embed="rId2"/>
                <a:stretch>
                  <a:fillRect l="-513" t="-1167" b="-4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7EC4AEED-7814-7678-C72A-EC99AF757B7F}"/>
              </a:ext>
            </a:extLst>
          </p:cNvPr>
          <p:cNvSpPr/>
          <p:nvPr/>
        </p:nvSpPr>
        <p:spPr>
          <a:xfrm>
            <a:off x="0" y="-10276"/>
            <a:ext cx="117764" cy="68580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C4E1E-4660-34F5-6132-7C1798802E44}"/>
              </a:ext>
            </a:extLst>
          </p:cNvPr>
          <p:cNvSpPr txBox="1"/>
          <p:nvPr/>
        </p:nvSpPr>
        <p:spPr>
          <a:xfrm>
            <a:off x="7015944" y="2467397"/>
            <a:ext cx="4758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Noise propagation “dominantly” SE – NW, E-W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EC0818D0-7A2B-1A08-53DC-2477E247B6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7" r="19654"/>
          <a:stretch/>
        </p:blipFill>
        <p:spPr>
          <a:xfrm>
            <a:off x="676656" y="950976"/>
            <a:ext cx="6297966" cy="469087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31C045E-C7D2-565E-5FBD-41B377F70187}"/>
              </a:ext>
            </a:extLst>
          </p:cNvPr>
          <p:cNvCxnSpPr>
            <a:cxnSpLocks/>
          </p:cNvCxnSpPr>
          <p:nvPr/>
        </p:nvCxnSpPr>
        <p:spPr>
          <a:xfrm flipH="1" flipV="1">
            <a:off x="3773794" y="3903772"/>
            <a:ext cx="712323" cy="5975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96B018-F763-F45D-59E8-ECFFC9C5E9B9}"/>
              </a:ext>
            </a:extLst>
          </p:cNvPr>
          <p:cNvCxnSpPr>
            <a:cxnSpLocks/>
          </p:cNvCxnSpPr>
          <p:nvPr/>
        </p:nvCxnSpPr>
        <p:spPr>
          <a:xfrm flipH="1" flipV="1">
            <a:off x="3955915" y="3607541"/>
            <a:ext cx="863630" cy="49294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E6E2FEA-9F20-23A2-5C4C-69EE5D54D965}"/>
              </a:ext>
            </a:extLst>
          </p:cNvPr>
          <p:cNvCxnSpPr>
            <a:cxnSpLocks/>
          </p:cNvCxnSpPr>
          <p:nvPr/>
        </p:nvCxnSpPr>
        <p:spPr>
          <a:xfrm flipH="1" flipV="1">
            <a:off x="4142586" y="3393217"/>
            <a:ext cx="873984" cy="1027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9EDB3B-0699-D81C-9BAD-13C122524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3/30/2023</a:t>
            </a:r>
          </a:p>
        </p:txBody>
      </p:sp>
    </p:spTree>
    <p:extLst>
      <p:ext uri="{BB962C8B-B14F-4D97-AF65-F5344CB8AC3E}">
        <p14:creationId xmlns:p14="http://schemas.microsoft.com/office/powerpoint/2010/main" val="4224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DCCBC-A61A-8A38-81D4-3B1AC0A4B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02" y="65345"/>
            <a:ext cx="10314436" cy="5665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/>
              <a:t>Noise PSD characteristics – Spatial variation for the 18.5 Hz noise peak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37CD0C-FA43-E4CF-9164-92638D98E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4th G2Net Training School, Aristotle University of Thessaloniki, Greece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214C9C-D84C-6CA2-520F-B74A5B675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3C81893-D47A-4D80-94CE-8D146E2732FF}" type="slidenum">
              <a:rPr lang="en-US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676A2C-3982-C624-42C7-E321CE579D00}"/>
              </a:ext>
            </a:extLst>
          </p:cNvPr>
          <p:cNvSpPr txBox="1"/>
          <p:nvPr/>
        </p:nvSpPr>
        <p:spPr>
          <a:xfrm flipH="1">
            <a:off x="1326301" y="5894685"/>
            <a:ext cx="442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solidFill>
                  <a:schemeClr val="tx2"/>
                </a:solidFill>
              </a:rPr>
              <a:t>Spatial distribution of seismic noise PSDs for the peak at 18.5317 Hz</a:t>
            </a:r>
            <a:endParaRPr lang="en-US" sz="12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BDE10C-CFB5-7335-F4D8-AC4B5E15B499}"/>
              </a:ext>
            </a:extLst>
          </p:cNvPr>
          <p:cNvSpPr txBox="1"/>
          <p:nvPr/>
        </p:nvSpPr>
        <p:spPr>
          <a:xfrm>
            <a:off x="7015944" y="816794"/>
            <a:ext cx="47582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Spatial variation of seismic noise PSDs can be used to infer location of noise sources within the building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String PSD variation of about 30 dB observed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C4AEED-7814-7678-C72A-EC99AF757B7F}"/>
              </a:ext>
            </a:extLst>
          </p:cNvPr>
          <p:cNvSpPr/>
          <p:nvPr/>
        </p:nvSpPr>
        <p:spPr>
          <a:xfrm>
            <a:off x="0" y="-10276"/>
            <a:ext cx="117764" cy="68580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EC4E1E-4660-34F5-6132-7C1798802E44}"/>
              </a:ext>
            </a:extLst>
          </p:cNvPr>
          <p:cNvSpPr txBox="1"/>
          <p:nvPr/>
        </p:nvSpPr>
        <p:spPr>
          <a:xfrm>
            <a:off x="7015944" y="2467397"/>
            <a:ext cx="47582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Spatial variation of the noise PSDs for the 18.5317 Hz shows a dominant SSE-NNW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Supply fan of the Air Handling Unit located in the CEB cleanroom has already been identified to be the source of this noise (</a:t>
            </a:r>
            <a:r>
              <a:rPr lang="en-US" sz="1600" dirty="0">
                <a:hlinkClick r:id="rId2"/>
              </a:rPr>
              <a:t>https://tds.virgo-gw.eu/?content=3&amp;r=20911</a:t>
            </a:r>
            <a:r>
              <a:rPr lang="en-US" sz="1600" dirty="0"/>
              <a:t>)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985E7FF-8D6E-1C92-704E-9218CE05B7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2" r="19530"/>
          <a:stretch/>
        </p:blipFill>
        <p:spPr>
          <a:xfrm>
            <a:off x="676656" y="950976"/>
            <a:ext cx="6297966" cy="469087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E9D89D0-3A61-845D-7E6B-8E474EB7447C}"/>
              </a:ext>
            </a:extLst>
          </p:cNvPr>
          <p:cNvCxnSpPr>
            <a:cxnSpLocks/>
          </p:cNvCxnSpPr>
          <p:nvPr/>
        </p:nvCxnSpPr>
        <p:spPr>
          <a:xfrm flipH="1" flipV="1">
            <a:off x="3809158" y="3980924"/>
            <a:ext cx="409207" cy="68706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F8AF7DF-0935-3756-DF9F-7763C9EF649F}"/>
              </a:ext>
            </a:extLst>
          </p:cNvPr>
          <p:cNvCxnSpPr>
            <a:cxnSpLocks/>
          </p:cNvCxnSpPr>
          <p:nvPr/>
        </p:nvCxnSpPr>
        <p:spPr>
          <a:xfrm flipH="1" flipV="1">
            <a:off x="4072701" y="3980923"/>
            <a:ext cx="409207" cy="68706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864A2E7-DFAF-0647-1EAA-B628A6D13510}"/>
              </a:ext>
            </a:extLst>
          </p:cNvPr>
          <p:cNvCxnSpPr>
            <a:cxnSpLocks/>
          </p:cNvCxnSpPr>
          <p:nvPr/>
        </p:nvCxnSpPr>
        <p:spPr>
          <a:xfrm flipH="1" flipV="1">
            <a:off x="4311017" y="3819954"/>
            <a:ext cx="409207" cy="68706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329A06-8C1A-C2F2-5657-73BC5E154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3/30/2023</a:t>
            </a:r>
          </a:p>
        </p:txBody>
      </p:sp>
    </p:spTree>
    <p:extLst>
      <p:ext uri="{BB962C8B-B14F-4D97-AF65-F5344CB8AC3E}">
        <p14:creationId xmlns:p14="http://schemas.microsoft.com/office/powerpoint/2010/main" val="248330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DCCBC-A61A-8A38-81D4-3B1AC0A4B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02" y="-55901"/>
            <a:ext cx="9276178" cy="56651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800" b="1" dirty="0"/>
              <a:t>Noise phase characteristics – normalized interstation cross-correlations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37CD0C-FA43-E4CF-9164-92638D98E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4th G2Net Training School, Aristotle University of Thessaloniki, Greece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214C9C-D84C-6CA2-520F-B74A5B675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7597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3C81893-D47A-4D80-94CE-8D146E2732FF}" type="slidenum">
              <a:rPr lang="en-US"/>
              <a:pPr>
                <a:spcAft>
                  <a:spcPts val="600"/>
                </a:spcAft>
              </a:pPr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1B3797-FDB8-285C-097C-1115EB359CB1}"/>
                  </a:ext>
                </a:extLst>
              </p:cNvPr>
              <p:cNvSpPr txBox="1"/>
              <p:nvPr/>
            </p:nvSpPr>
            <p:spPr>
              <a:xfrm>
                <a:off x="234000" y="816795"/>
                <a:ext cx="11350473" cy="1048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Normalized cross-correlation between stations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600" dirty="0"/>
                  <a:t>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600" dirty="0"/>
                  <a:t> windows can be expressed as</a:t>
                </a:r>
              </a:p>
              <a:p>
                <a:pPr marL="1657350" lvl="3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real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</m:e>
                            </m:nary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d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d>
                                  </m:e>
                                </m:nary>
                                <m:nary>
                                  <m:naryPr>
                                    <m:chr m:val="∑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d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d>
                                  </m:e>
                                </m:nary>
                              </m:e>
                            </m:rad>
                          </m:den>
                        </m:f>
                      </m:e>
                    </m:d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fft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1B3797-FDB8-285C-097C-1115EB359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00" y="816795"/>
                <a:ext cx="11350473" cy="1048942"/>
              </a:xfrm>
              <a:prstGeom prst="rect">
                <a:avLst/>
              </a:prstGeom>
              <a:blipFill>
                <a:blip r:embed="rId2"/>
                <a:stretch>
                  <a:fillRect l="-215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B05EA85-4220-C66A-4F59-66845F82B8F9}"/>
              </a:ext>
            </a:extLst>
          </p:cNvPr>
          <p:cNvSpPr txBox="1"/>
          <p:nvPr/>
        </p:nvSpPr>
        <p:spPr>
          <a:xfrm flipH="1">
            <a:off x="838199" y="6041205"/>
            <a:ext cx="7772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solidFill>
                  <a:schemeClr val="tx2"/>
                </a:solidFill>
              </a:rPr>
              <a:t>Normalized frequency-domain cross-correlation of all 1485 station pairs in the CEB NNC array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AAEE3B-0F18-3B23-3F8B-B118959255FB}"/>
              </a:ext>
            </a:extLst>
          </p:cNvPr>
          <p:cNvSpPr/>
          <p:nvPr/>
        </p:nvSpPr>
        <p:spPr>
          <a:xfrm>
            <a:off x="0" y="-10276"/>
            <a:ext cx="117764" cy="68580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CEE53BEE-8788-8782-658C-66F37C89C0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7" t="3042" r="8260" b="1317"/>
          <a:stretch/>
        </p:blipFill>
        <p:spPr>
          <a:xfrm>
            <a:off x="429415" y="1958289"/>
            <a:ext cx="8123062" cy="40829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B89ABD-C724-321C-3EE5-D3A044EFF01D}"/>
              </a:ext>
            </a:extLst>
          </p:cNvPr>
          <p:cNvSpPr txBox="1"/>
          <p:nvPr/>
        </p:nvSpPr>
        <p:spPr>
          <a:xfrm>
            <a:off x="8599002" y="2050672"/>
            <a:ext cx="3163583" cy="584775"/>
          </a:xfrm>
          <a:prstGeom prst="rect">
            <a:avLst/>
          </a:prstGeom>
          <a:solidFill>
            <a:schemeClr val="accent1">
              <a:lumMod val="40000"/>
              <a:lumOff val="60000"/>
              <a:alpha val="31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Cross-correlations &gt;=0.8 for the frequency band 0.4-3 Hz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AC0842-DFAF-8141-7D46-0E5C2D451259}"/>
              </a:ext>
            </a:extLst>
          </p:cNvPr>
          <p:cNvSpPr/>
          <p:nvPr/>
        </p:nvSpPr>
        <p:spPr>
          <a:xfrm>
            <a:off x="964919" y="2147072"/>
            <a:ext cx="484986" cy="3465626"/>
          </a:xfrm>
          <a:prstGeom prst="rect">
            <a:avLst/>
          </a:prstGeom>
          <a:solidFill>
            <a:schemeClr val="accent1">
              <a:lumMod val="60000"/>
              <a:lumOff val="40000"/>
              <a:alpha val="34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F7DA1B-AB40-6CD3-B351-01D084BCB856}"/>
              </a:ext>
            </a:extLst>
          </p:cNvPr>
          <p:cNvSpPr txBox="1"/>
          <p:nvPr/>
        </p:nvSpPr>
        <p:spPr>
          <a:xfrm>
            <a:off x="8599000" y="2930551"/>
            <a:ext cx="3163583" cy="830997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Dominated by anisotropic distribution of surface wave sources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11CFDE1-16E2-D837-8C70-9FB7E6361480}"/>
              </a:ext>
            </a:extLst>
          </p:cNvPr>
          <p:cNvCxnSpPr/>
          <p:nvPr/>
        </p:nvCxnSpPr>
        <p:spPr>
          <a:xfrm flipH="1" flipV="1">
            <a:off x="4128501" y="5149604"/>
            <a:ext cx="191973" cy="20712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483035-E00E-2665-4162-B7684EA2BF86}"/>
              </a:ext>
            </a:extLst>
          </p:cNvPr>
          <p:cNvCxnSpPr>
            <a:cxnSpLocks/>
          </p:cNvCxnSpPr>
          <p:nvPr/>
        </p:nvCxnSpPr>
        <p:spPr>
          <a:xfrm flipV="1">
            <a:off x="4655816" y="5356733"/>
            <a:ext cx="307326" cy="25596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985A9FB-4A98-10CE-3F35-4A4F1EE1E22F}"/>
              </a:ext>
            </a:extLst>
          </p:cNvPr>
          <p:cNvCxnSpPr>
            <a:cxnSpLocks/>
          </p:cNvCxnSpPr>
          <p:nvPr/>
        </p:nvCxnSpPr>
        <p:spPr>
          <a:xfrm flipV="1">
            <a:off x="4543008" y="5149604"/>
            <a:ext cx="276824" cy="20712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D7B3422-0A2D-48E0-123C-B087FEADBC1A}"/>
              </a:ext>
            </a:extLst>
          </p:cNvPr>
          <p:cNvCxnSpPr>
            <a:cxnSpLocks/>
          </p:cNvCxnSpPr>
          <p:nvPr/>
        </p:nvCxnSpPr>
        <p:spPr>
          <a:xfrm flipV="1">
            <a:off x="5207568" y="5100768"/>
            <a:ext cx="307326" cy="25596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D81BFB-59E5-0E01-A8B0-ABB0DAA4B7EF}"/>
              </a:ext>
            </a:extLst>
          </p:cNvPr>
          <p:cNvCxnSpPr>
            <a:cxnSpLocks/>
          </p:cNvCxnSpPr>
          <p:nvPr/>
        </p:nvCxnSpPr>
        <p:spPr>
          <a:xfrm flipV="1">
            <a:off x="6186826" y="4920195"/>
            <a:ext cx="307326" cy="25596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2CA01AC-EDCA-1A6C-E883-C40D75719BE7}"/>
              </a:ext>
            </a:extLst>
          </p:cNvPr>
          <p:cNvCxnSpPr>
            <a:cxnSpLocks/>
          </p:cNvCxnSpPr>
          <p:nvPr/>
        </p:nvCxnSpPr>
        <p:spPr>
          <a:xfrm flipV="1">
            <a:off x="6796771" y="4930688"/>
            <a:ext cx="307326" cy="25596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786A11B-E751-87EF-B935-E94C63CCB6BE}"/>
              </a:ext>
            </a:extLst>
          </p:cNvPr>
          <p:cNvSpPr txBox="1"/>
          <p:nvPr/>
        </p:nvSpPr>
        <p:spPr>
          <a:xfrm>
            <a:off x="8599000" y="4056652"/>
            <a:ext cx="3163583" cy="1569660"/>
          </a:xfrm>
          <a:prstGeom prst="rect">
            <a:avLst/>
          </a:prstGeom>
          <a:solidFill>
            <a:srgbClr val="FF0000">
              <a:alpha val="31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Mixture of horizontally and near-vertical propagating waves (body waves)</a:t>
            </a:r>
          </a:p>
          <a:p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Cross-correlation functions with no zero-crossing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FD72CEE-10B1-E5F1-A9D9-8F4A444FC7CE}"/>
              </a:ext>
            </a:extLst>
          </p:cNvPr>
          <p:cNvSpPr/>
          <p:nvPr/>
        </p:nvSpPr>
        <p:spPr>
          <a:xfrm>
            <a:off x="3516695" y="2220658"/>
            <a:ext cx="484986" cy="2028018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61B828A-0119-B40D-ED8F-14EB0E5504C1}"/>
              </a:ext>
            </a:extLst>
          </p:cNvPr>
          <p:cNvSpPr/>
          <p:nvPr/>
        </p:nvSpPr>
        <p:spPr>
          <a:xfrm>
            <a:off x="4150099" y="2220658"/>
            <a:ext cx="484986" cy="2028018"/>
          </a:xfrm>
          <a:prstGeom prst="rect">
            <a:avLst/>
          </a:prstGeom>
          <a:solidFill>
            <a:srgbClr val="FF0000">
              <a:alpha val="34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B5EBD7-3F77-100D-2366-A276AB451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3/30/2023</a:t>
            </a:r>
          </a:p>
        </p:txBody>
      </p:sp>
    </p:spTree>
    <p:extLst>
      <p:ext uri="{BB962C8B-B14F-4D97-AF65-F5344CB8AC3E}">
        <p14:creationId xmlns:p14="http://schemas.microsoft.com/office/powerpoint/2010/main" val="312358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6" grpId="0" animBg="1"/>
      <p:bldP spid="27" grpId="0" animBg="1"/>
      <p:bldP spid="28" grpId="0" animBg="1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DCCBC-A61A-8A38-81D4-3B1AC0A4B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01" y="-55901"/>
            <a:ext cx="11284408" cy="56651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800" b="1" dirty="0"/>
              <a:t>Noise phase characteristics – cross-correlations for anisotropic noise source distribution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37CD0C-FA43-E4CF-9164-92638D98E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4th G2Net Training School, Aristotle University of Thessaloniki, Greece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214C9C-D84C-6CA2-520F-B74A5B675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7597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3C81893-D47A-4D80-94CE-8D146E2732FF}" type="slidenum">
              <a:rPr lang="en-US"/>
              <a:pPr>
                <a:spcAft>
                  <a:spcPts val="600"/>
                </a:spcAft>
              </a:pPr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1B3797-FDB8-285C-097C-1115EB359CB1}"/>
                  </a:ext>
                </a:extLst>
              </p:cNvPr>
              <p:cNvSpPr txBox="1"/>
              <p:nvPr/>
            </p:nvSpPr>
            <p:spPr>
              <a:xfrm>
                <a:off x="234000" y="816795"/>
                <a:ext cx="11350473" cy="6957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For any noise source distribution between azimuth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 and vertical angle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/>
                  <a:t>, the theoretical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𝐶𝐶𝐹</m:t>
                    </m:r>
                  </m:oMath>
                </a14:m>
                <a:r>
                  <a:rPr lang="en-US" sz="1600" dirty="0"/>
                  <a:t> can be expressed as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𝐶𝐶𝐹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  <m:e>
                        <m:nary>
                          <m:naryPr>
                            <m:chr m:val="∑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  <m: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f>
                              <m:f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num>
                              <m:den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den>
                            </m:f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acc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+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acc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̂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acc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 )(</m:t>
                            </m:r>
                            <m:acc>
                              <m:accPr>
                                <m:chr m:val="⃗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⃗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1600" dirty="0"/>
                  <a:t> </a:t>
                </a:r>
                <a:r>
                  <a:rPr lang="en-US" sz="1600" b="1" dirty="0" err="1"/>
                  <a:t>s.t.</a:t>
                </a: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  <m:e>
                        <m:nary>
                          <m:naryPr>
                            <m:chr m:val="∑"/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1B3797-FDB8-285C-097C-1115EB359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00" y="816795"/>
                <a:ext cx="11350473" cy="695703"/>
              </a:xfrm>
              <a:prstGeom prst="rect">
                <a:avLst/>
              </a:prstGeom>
              <a:blipFill>
                <a:blip r:embed="rId2"/>
                <a:stretch>
                  <a:fillRect l="-215" t="-9649" r="-430" b="-75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B05EA85-4220-C66A-4F59-66845F82B8F9}"/>
                  </a:ext>
                </a:extLst>
              </p:cNvPr>
              <p:cNvSpPr txBox="1"/>
              <p:nvPr/>
            </p:nvSpPr>
            <p:spPr>
              <a:xfrm flipH="1">
                <a:off x="924503" y="5148114"/>
                <a:ext cx="50169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i="1" dirty="0">
                    <a:solidFill>
                      <a:schemeClr val="tx2"/>
                    </a:solidFill>
                  </a:rPr>
                  <a:t>Frequency domain cross-correlation corresponding to the peak at 12.8376 Hz, showing strong positive (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12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1200" b="1" i="1" dirty="0">
                    <a:solidFill>
                      <a:schemeClr val="tx2"/>
                    </a:solidFill>
                  </a:rPr>
                  <a:t>), and negative (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≈−</m:t>
                    </m:r>
                    <m:r>
                      <a:rPr lang="en-US" sz="12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1200" b="1" i="1" dirty="0">
                    <a:solidFill>
                      <a:schemeClr val="tx2"/>
                    </a:solidFill>
                  </a:rPr>
                  <a:t>) correlations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B05EA85-4220-C66A-4F59-66845F82B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24503" y="5148114"/>
                <a:ext cx="5016917" cy="461665"/>
              </a:xfrm>
              <a:prstGeom prst="rect">
                <a:avLst/>
              </a:prstGeom>
              <a:blipFill>
                <a:blip r:embed="rId3"/>
                <a:stretch>
                  <a:fillRect t="-1333"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9FAAEE3B-0F18-3B23-3F8B-B118959255FB}"/>
              </a:ext>
            </a:extLst>
          </p:cNvPr>
          <p:cNvSpPr/>
          <p:nvPr/>
        </p:nvSpPr>
        <p:spPr>
          <a:xfrm>
            <a:off x="0" y="-10276"/>
            <a:ext cx="117764" cy="68580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, diagram&#10;&#10;Description automatically generated">
            <a:extLst>
              <a:ext uri="{FF2B5EF4-FFF2-40B4-BE49-F238E27FC236}">
                <a16:creationId xmlns:a16="http://schemas.microsoft.com/office/drawing/2014/main" id="{2D20BA83-9C3D-F59C-CB01-F20AB122BA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9" r="7887"/>
          <a:stretch/>
        </p:blipFill>
        <p:spPr>
          <a:xfrm>
            <a:off x="464779" y="2165123"/>
            <a:ext cx="5529922" cy="3017304"/>
          </a:xfrm>
          <a:prstGeom prst="rect">
            <a:avLst/>
          </a:prstGeom>
        </p:spPr>
      </p:pic>
      <p:pic>
        <p:nvPicPr>
          <p:cNvPr id="12" name="Picture 11" descr="Chart&#10;&#10;Description automatically generated with low confidence">
            <a:extLst>
              <a:ext uri="{FF2B5EF4-FFF2-40B4-BE49-F238E27FC236}">
                <a16:creationId xmlns:a16="http://schemas.microsoft.com/office/drawing/2014/main" id="{B941607A-CED5-EC16-FF07-20C6795861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1"/>
          <a:stretch/>
        </p:blipFill>
        <p:spPr>
          <a:xfrm>
            <a:off x="7194226" y="2174755"/>
            <a:ext cx="4430273" cy="3204192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EB729B7C-2B7D-57F5-1635-4D4DB2DC020B}"/>
              </a:ext>
            </a:extLst>
          </p:cNvPr>
          <p:cNvSpPr/>
          <p:nvPr/>
        </p:nvSpPr>
        <p:spPr>
          <a:xfrm>
            <a:off x="6213878" y="3429000"/>
            <a:ext cx="687063" cy="450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16B5DF-5874-E042-6F90-911A2026BD1D}"/>
              </a:ext>
            </a:extLst>
          </p:cNvPr>
          <p:cNvSpPr txBox="1"/>
          <p:nvPr/>
        </p:nvSpPr>
        <p:spPr>
          <a:xfrm>
            <a:off x="5941421" y="3059668"/>
            <a:ext cx="201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Beamform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A0E9725-F81C-1BCB-945E-23B1DAA418AD}"/>
                  </a:ext>
                </a:extLst>
              </p:cNvPr>
              <p:cNvSpPr txBox="1"/>
              <p:nvPr/>
            </p:nvSpPr>
            <p:spPr>
              <a:xfrm flipH="1">
                <a:off x="7515138" y="5360667"/>
                <a:ext cx="4003271" cy="662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i="1" dirty="0">
                    <a:solidFill>
                      <a:schemeClr val="tx2"/>
                    </a:solidFill>
                  </a:rPr>
                  <a:t>Beampowe</a:t>
                </a:r>
                <a:r>
                  <a:rPr lang="en-US" sz="1200" b="1" i="1" dirty="0" err="1">
                    <a:solidFill>
                      <a:schemeClr val="tx2"/>
                    </a:solidFill>
                  </a:rPr>
                  <a:t>r</a:t>
                </a:r>
                <a:r>
                  <a:rPr lang="en-US" sz="1200" b="1" i="1" dirty="0">
                    <a:solidFill>
                      <a:schemeClr val="tx2"/>
                    </a:solidFill>
                  </a:rPr>
                  <a:t> expressed in polar coordinates (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sz="12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𝝓</m:t>
                    </m:r>
                    <m:r>
                      <a:rPr lang="en-US" sz="12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b="1" i="1" dirty="0">
                    <a:solidFill>
                      <a:schemeClr val="tx2"/>
                    </a:solidFill>
                  </a:rPr>
                  <a:t> showing a dominant plane wave propagation between azimuths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𝟐𝟗</m:t>
                    </m:r>
                    <m:sSup>
                      <m:sSupPr>
                        <m:ctrlP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  <m:r>
                      <a:rPr lang="en-US" sz="12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2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𝟑𝟒</m:t>
                    </m:r>
                    <m:sSup>
                      <m:sSupPr>
                        <m:ctrlP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endParaRPr lang="en-US" sz="1200" b="1" i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A0E9725-F81C-1BCB-945E-23B1DAA41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515138" y="5360667"/>
                <a:ext cx="4003271" cy="6621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27CCFB-8315-2E19-E353-7AC43C3B8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3/30/2023</a:t>
            </a:r>
          </a:p>
        </p:txBody>
      </p:sp>
    </p:spTree>
    <p:extLst>
      <p:ext uri="{BB962C8B-B14F-4D97-AF65-F5344CB8AC3E}">
        <p14:creationId xmlns:p14="http://schemas.microsoft.com/office/powerpoint/2010/main" val="242353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DCCBC-A61A-8A38-81D4-3B1AC0A4B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01" y="-55901"/>
            <a:ext cx="11284408" cy="56651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800" b="1" dirty="0"/>
              <a:t>Noise phase characteristics – spatial distribution of cross-correlation for 12.81 Hz peak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37CD0C-FA43-E4CF-9164-92638D98E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4th G2Net Training School, Aristotle University of Thessaloniki, Greece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214C9C-D84C-6CA2-520F-B74A5B675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7597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3C81893-D47A-4D80-94CE-8D146E2732FF}" type="slidenum">
              <a:rPr lang="en-US"/>
              <a:pPr>
                <a:spcAft>
                  <a:spcPts val="600"/>
                </a:spcAft>
              </a:pPr>
              <a:t>18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05EA85-4220-C66A-4F59-66845F82B8F9}"/>
              </a:ext>
            </a:extLst>
          </p:cNvPr>
          <p:cNvSpPr txBox="1"/>
          <p:nvPr/>
        </p:nvSpPr>
        <p:spPr>
          <a:xfrm flipH="1">
            <a:off x="964918" y="5723261"/>
            <a:ext cx="5016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solidFill>
                  <a:schemeClr val="tx2"/>
                </a:solidFill>
              </a:rPr>
              <a:t>Spatial distribution of noise cross-correlations at 12.8 Hz show a horizontally propagating wave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AAEE3B-0F18-3B23-3F8B-B118959255FB}"/>
              </a:ext>
            </a:extLst>
          </p:cNvPr>
          <p:cNvSpPr/>
          <p:nvPr/>
        </p:nvSpPr>
        <p:spPr>
          <a:xfrm>
            <a:off x="0" y="-10276"/>
            <a:ext cx="117764" cy="68580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A0E9725-F81C-1BCB-945E-23B1DAA418AD}"/>
                  </a:ext>
                </a:extLst>
              </p:cNvPr>
              <p:cNvSpPr txBox="1"/>
              <p:nvPr/>
            </p:nvSpPr>
            <p:spPr>
              <a:xfrm flipH="1">
                <a:off x="6919010" y="5603420"/>
                <a:ext cx="40032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i="1" dirty="0">
                    <a:solidFill>
                      <a:schemeClr val="tx2"/>
                    </a:solidFill>
                  </a:rPr>
                  <a:t>Spatial distribution of theoretical noise cross-correlations for a dominantly horizontally propagating wave at V = 370 m/s.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2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𝟐𝟗</m:t>
                    </m:r>
                    <m:sSup>
                      <m:sSupPr>
                        <m:ctrlP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1200" b="1" i="1" dirty="0">
                    <a:solidFill>
                      <a:schemeClr val="tx2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2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𝟑𝟒</m:t>
                    </m:r>
                    <m:sSup>
                      <m:sSupPr>
                        <m:ctrlP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lang="en-US" sz="1200" b="1" i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A0E9725-F81C-1BCB-945E-23B1DAA41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919010" y="5603420"/>
                <a:ext cx="4003271" cy="646331"/>
              </a:xfrm>
              <a:prstGeom prst="rect">
                <a:avLst/>
              </a:prstGeom>
              <a:blipFill>
                <a:blip r:embed="rId2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FAA4DD52-C9D1-967F-3E6F-B535B08224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" t="2578" r="4463"/>
          <a:stretch/>
        </p:blipFill>
        <p:spPr>
          <a:xfrm>
            <a:off x="626440" y="1566560"/>
            <a:ext cx="5481796" cy="4014216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00C5E9EA-A9B8-88F1-5197-85D1CBC0FD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" t="1991" r="5808"/>
          <a:stretch/>
        </p:blipFill>
        <p:spPr>
          <a:xfrm>
            <a:off x="6096000" y="1566659"/>
            <a:ext cx="5366838" cy="40114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0BED2D-3E28-C7BB-96A2-C43012B10092}"/>
              </a:ext>
            </a:extLst>
          </p:cNvPr>
          <p:cNvSpPr txBox="1"/>
          <p:nvPr/>
        </p:nvSpPr>
        <p:spPr>
          <a:xfrm>
            <a:off x="1166997" y="907892"/>
            <a:ext cx="4177950" cy="3693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Observed cross-correlations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3C0526-E7D0-984A-E56F-7A90CDFFD0F2}"/>
              </a:ext>
            </a:extLst>
          </p:cNvPr>
          <p:cNvSpPr txBox="1"/>
          <p:nvPr/>
        </p:nvSpPr>
        <p:spPr>
          <a:xfrm>
            <a:off x="6690444" y="907892"/>
            <a:ext cx="4177950" cy="3693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Estimated cross-correlations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605DA-2D7C-A824-B39E-0EFAEAEDE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3/30/2023</a:t>
            </a:r>
          </a:p>
        </p:txBody>
      </p:sp>
    </p:spTree>
    <p:extLst>
      <p:ext uri="{BB962C8B-B14F-4D97-AF65-F5344CB8AC3E}">
        <p14:creationId xmlns:p14="http://schemas.microsoft.com/office/powerpoint/2010/main" val="333305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/>
      <p:bldP spid="14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DCCBC-A61A-8A38-81D4-3B1AC0A4B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01" y="-55901"/>
            <a:ext cx="11284408" cy="5665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/>
              <a:t>Noise phase characteristics – mixture of body and surface waves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37CD0C-FA43-E4CF-9164-92638D98E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4th G2Net Training School, Aristotle University of Thessaloniki, Greece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214C9C-D84C-6CA2-520F-B74A5B675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7597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3C81893-D47A-4D80-94CE-8D146E2732FF}" type="slidenum">
              <a:rPr lang="en-US"/>
              <a:pPr>
                <a:spcAft>
                  <a:spcPts val="600"/>
                </a:spcAft>
              </a:pPr>
              <a:t>19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AAEE3B-0F18-3B23-3F8B-B118959255FB}"/>
              </a:ext>
            </a:extLst>
          </p:cNvPr>
          <p:cNvSpPr/>
          <p:nvPr/>
        </p:nvSpPr>
        <p:spPr>
          <a:xfrm>
            <a:off x="0" y="-10276"/>
            <a:ext cx="117764" cy="68580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B729B7C-2B7D-57F5-1635-4D4DB2DC020B}"/>
              </a:ext>
            </a:extLst>
          </p:cNvPr>
          <p:cNvSpPr/>
          <p:nvPr/>
        </p:nvSpPr>
        <p:spPr>
          <a:xfrm>
            <a:off x="5946123" y="2251899"/>
            <a:ext cx="687063" cy="450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16B5DF-5874-E042-6F90-911A2026BD1D}"/>
              </a:ext>
            </a:extLst>
          </p:cNvPr>
          <p:cNvSpPr txBox="1"/>
          <p:nvPr/>
        </p:nvSpPr>
        <p:spPr>
          <a:xfrm>
            <a:off x="5668614" y="1882567"/>
            <a:ext cx="201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Beamform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2F8F7F71-1F77-0CB5-3CAA-0EB9C499CE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6" t="1991" r="6661"/>
          <a:stretch/>
        </p:blipFill>
        <p:spPr>
          <a:xfrm>
            <a:off x="500946" y="644162"/>
            <a:ext cx="5184205" cy="3970903"/>
          </a:xfrm>
          <a:prstGeom prst="rect">
            <a:avLst/>
          </a:prstGeom>
        </p:spPr>
      </p:pic>
      <p:pic>
        <p:nvPicPr>
          <p:cNvPr id="16" name="Picture 15" descr="Chart, pie chart&#10;&#10;Description automatically generated">
            <a:extLst>
              <a:ext uri="{FF2B5EF4-FFF2-40B4-BE49-F238E27FC236}">
                <a16:creationId xmlns:a16="http://schemas.microsoft.com/office/drawing/2014/main" id="{1175B1F6-8C61-FBE5-D5BD-FD6248412D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99"/>
          <a:stretch/>
        </p:blipFill>
        <p:spPr>
          <a:xfrm>
            <a:off x="6810694" y="844128"/>
            <a:ext cx="4815375" cy="34755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C4BA16-146E-4031-DE46-3C891118217A}"/>
              </a:ext>
            </a:extLst>
          </p:cNvPr>
          <p:cNvSpPr/>
          <p:nvPr/>
        </p:nvSpPr>
        <p:spPr>
          <a:xfrm>
            <a:off x="2844239" y="904296"/>
            <a:ext cx="1803540" cy="3259884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85C59E-0B16-A334-D48A-1B0567D9A40C}"/>
              </a:ext>
            </a:extLst>
          </p:cNvPr>
          <p:cNvSpPr txBox="1"/>
          <p:nvPr/>
        </p:nvSpPr>
        <p:spPr>
          <a:xfrm>
            <a:off x="1031205" y="4793872"/>
            <a:ext cx="4500662" cy="830997"/>
          </a:xfrm>
          <a:prstGeom prst="rect">
            <a:avLst/>
          </a:prstGeom>
          <a:solidFill>
            <a:schemeClr val="accent1">
              <a:lumMod val="40000"/>
              <a:lumOff val="60000"/>
              <a:alpha val="31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Cross-correlations in the frequency band 15.2 – 15.4 Hz is a mixture of sharp peaks (surface wave) and broadband noise (body waves)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34909C-8E99-49C5-5E14-9C04F370B61B}"/>
                  </a:ext>
                </a:extLst>
              </p:cNvPr>
              <p:cNvSpPr txBox="1"/>
              <p:nvPr/>
            </p:nvSpPr>
            <p:spPr>
              <a:xfrm>
                <a:off x="6968050" y="4793872"/>
                <a:ext cx="450066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Fast propagating body waves observed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270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360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sz="16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Surface waves observed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120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190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34909C-8E99-49C5-5E14-9C04F370B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8050" y="4793872"/>
                <a:ext cx="4500662" cy="830997"/>
              </a:xfrm>
              <a:prstGeom prst="rect">
                <a:avLst/>
              </a:prstGeom>
              <a:blipFill>
                <a:blip r:embed="rId4"/>
                <a:stretch>
                  <a:fillRect l="-542" t="-2190" r="-407" b="-8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338DA8-074A-079F-799B-524926740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3/30/2023</a:t>
            </a:r>
          </a:p>
        </p:txBody>
      </p:sp>
    </p:spTree>
    <p:extLst>
      <p:ext uri="{BB962C8B-B14F-4D97-AF65-F5344CB8AC3E}">
        <p14:creationId xmlns:p14="http://schemas.microsoft.com/office/powerpoint/2010/main" val="242544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/>
      <p:bldP spid="18" grpId="0" animBg="1"/>
      <p:bldP spid="19" grpId="0" animBg="1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7FF924-CF38-F77A-CC46-FF4807B21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 b="1">
                <a:solidFill>
                  <a:srgbClr val="FFFFFF"/>
                </a:solidFill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815D61-6FA3-B9BD-A06B-697A5C459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4248"/>
            <a:ext cx="4114800" cy="365125"/>
          </a:xfrm>
        </p:spPr>
        <p:txBody>
          <a:bodyPr>
            <a:normAutofit fontScale="92500"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4th G2Net Training School, Aristotle University of Thessaloniki, Greece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EB1CE0-6500-28E6-CD5E-44B3B5909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C81893-D47A-4D80-94CE-8D146E2732FF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F51B9B8B-844A-18FC-B914-91E202E101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3088971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6B4AC9-F4FA-7C5C-F48A-017FEB2B5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3/30/2023</a:t>
            </a:r>
          </a:p>
        </p:txBody>
      </p:sp>
    </p:spTree>
    <p:extLst>
      <p:ext uri="{BB962C8B-B14F-4D97-AF65-F5344CB8AC3E}">
        <p14:creationId xmlns:p14="http://schemas.microsoft.com/office/powerpoint/2010/main" val="518893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DCCBC-A61A-8A38-81D4-3B1AC0A4B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00" y="-55901"/>
            <a:ext cx="11632991" cy="56651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800" b="1" dirty="0"/>
              <a:t>Noise phase characteristics – spatial distribution of cross-correlation for 15-2-15.4 Hz peak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37CD0C-FA43-E4CF-9164-92638D98E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4th G2Net Training School, Aristotle University of Thessaloniki, Greece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214C9C-D84C-6CA2-520F-B74A5B675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7597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3C81893-D47A-4D80-94CE-8D146E2732FF}" type="slidenum">
              <a:rPr lang="en-US"/>
              <a:pPr>
                <a:spcAft>
                  <a:spcPts val="600"/>
                </a:spcAft>
              </a:pPr>
              <a:t>20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05EA85-4220-C66A-4F59-66845F82B8F9}"/>
              </a:ext>
            </a:extLst>
          </p:cNvPr>
          <p:cNvSpPr txBox="1"/>
          <p:nvPr/>
        </p:nvSpPr>
        <p:spPr>
          <a:xfrm flipH="1">
            <a:off x="949762" y="5566982"/>
            <a:ext cx="5016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solidFill>
                  <a:schemeClr val="tx2"/>
                </a:solidFill>
              </a:rPr>
              <a:t>Spatial distribution of noise cross-correlations between 15-2 – 15.4 Hz showing a combination of surface wave and body waves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AAEE3B-0F18-3B23-3F8B-B118959255FB}"/>
              </a:ext>
            </a:extLst>
          </p:cNvPr>
          <p:cNvSpPr/>
          <p:nvPr/>
        </p:nvSpPr>
        <p:spPr>
          <a:xfrm>
            <a:off x="0" y="-10276"/>
            <a:ext cx="117764" cy="68580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A0E9725-F81C-1BCB-945E-23B1DAA418AD}"/>
                  </a:ext>
                </a:extLst>
              </p:cNvPr>
              <p:cNvSpPr txBox="1"/>
              <p:nvPr/>
            </p:nvSpPr>
            <p:spPr>
              <a:xfrm flipH="1">
                <a:off x="6798677" y="5446429"/>
                <a:ext cx="4003271" cy="102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i="1" dirty="0">
                    <a:solidFill>
                      <a:schemeClr val="tx2"/>
                    </a:solidFill>
                  </a:rPr>
                  <a:t>Spatial distribution of theoretical noise cross-correlations for a dominantly horizontally propagating wave at V = 280 m/s.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2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𝟐𝟕</m:t>
                    </m:r>
                    <m:sSup>
                      <m:sSupPr>
                        <m:ctrlP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1200" b="1" i="1" dirty="0">
                    <a:solidFill>
                      <a:schemeClr val="tx2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2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𝟑𝟔</m:t>
                    </m:r>
                    <m:sSup>
                      <m:sSupPr>
                        <m:ctrlP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1200" b="1" i="1" dirty="0">
                    <a:solidFill>
                      <a:schemeClr val="tx2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12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1200" b="1" i="1" dirty="0">
                    <a:solidFill>
                      <a:schemeClr val="tx2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sz="12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sSup>
                      <m:sSupPr>
                        <m:ctrlP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1200" b="1" i="1" dirty="0">
                    <a:solidFill>
                      <a:schemeClr val="tx2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  <m:r>
                      <a:rPr lang="en-US" sz="12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𝟏𝟐</m:t>
                    </m:r>
                    <m:sSup>
                      <m:sSupPr>
                        <m:ctrlP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1200" b="1" i="1" dirty="0">
                    <a:solidFill>
                      <a:schemeClr val="tx2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sub>
                    </m:sSub>
                    <m:r>
                      <a:rPr lang="en-US" sz="12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𝟏𝟗</m:t>
                    </m:r>
                    <m:sSup>
                      <m:sSupPr>
                        <m:ctrlP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lang="en-US" sz="1200" b="1" i="1" dirty="0">
                  <a:solidFill>
                    <a:schemeClr val="tx2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2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𝟗</m:t>
                    </m:r>
                    <m:sSup>
                      <m:sSupPr>
                        <m:ctrlP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1200" b="1" i="1" dirty="0">
                    <a:solidFill>
                      <a:schemeClr val="tx2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2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𝟏𝟐</m:t>
                    </m:r>
                    <m:sSup>
                      <m:sSupPr>
                        <m:ctrlP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1200" b="1" i="1" dirty="0">
                    <a:solidFill>
                      <a:schemeClr val="tx2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12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𝟏𝟓</m:t>
                    </m:r>
                    <m:sSup>
                      <m:sSupPr>
                        <m:ctrlP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e>
                      <m:sup>
                        <m: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sz="1200" b="1" i="1" dirty="0">
                    <a:solidFill>
                      <a:schemeClr val="tx2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sz="12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𝟏𝟖</m:t>
                    </m:r>
                    <m:sSup>
                      <m:sSupPr>
                        <m:ctrlP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sz="12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lang="en-US" sz="1200" b="1" i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A0E9725-F81C-1BCB-945E-23B1DAA41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798677" y="5446429"/>
                <a:ext cx="4003271" cy="1023998"/>
              </a:xfrm>
              <a:prstGeom prst="rect">
                <a:avLst/>
              </a:prstGeom>
              <a:blipFill>
                <a:blip r:embed="rId2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1A6B3253-D414-79DB-C5C3-40EF3CA570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" t="1991" r="3670"/>
          <a:stretch/>
        </p:blipFill>
        <p:spPr>
          <a:xfrm>
            <a:off x="547141" y="1417806"/>
            <a:ext cx="5548860" cy="4038635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914B9206-7E3A-B2C6-DF02-D766838F50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" t="2578" r="5269"/>
          <a:stretch/>
        </p:blipFill>
        <p:spPr>
          <a:xfrm>
            <a:off x="6155436" y="1399739"/>
            <a:ext cx="5489423" cy="40466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710A66-27DE-8443-85CB-5A1AF22318D8}"/>
              </a:ext>
            </a:extLst>
          </p:cNvPr>
          <p:cNvSpPr txBox="1"/>
          <p:nvPr/>
        </p:nvSpPr>
        <p:spPr>
          <a:xfrm>
            <a:off x="1030594" y="905437"/>
            <a:ext cx="4177950" cy="3693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Observed cross-correlations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3EBD23-AD53-F996-C0BC-67D27D506A40}"/>
              </a:ext>
            </a:extLst>
          </p:cNvPr>
          <p:cNvSpPr txBox="1"/>
          <p:nvPr/>
        </p:nvSpPr>
        <p:spPr>
          <a:xfrm>
            <a:off x="6674446" y="905437"/>
            <a:ext cx="4177950" cy="3693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Estimated cross-correlations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B48890-6615-AA62-1E53-BA4245969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3/30/2023</a:t>
            </a:r>
          </a:p>
        </p:txBody>
      </p:sp>
    </p:spTree>
    <p:extLst>
      <p:ext uri="{BB962C8B-B14F-4D97-AF65-F5344CB8AC3E}">
        <p14:creationId xmlns:p14="http://schemas.microsoft.com/office/powerpoint/2010/main" val="151220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/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DCCBC-A61A-8A38-81D4-3B1AC0A4B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02" y="65345"/>
            <a:ext cx="9276178" cy="5665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/>
              <a:t>Wiener filter – NN prediction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37CD0C-FA43-E4CF-9164-92638D98E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4th G2Net Training School, Aristotle University of Thessaloniki, Greece</a:t>
            </a:r>
            <a:endParaRPr lang="en-US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214C9C-D84C-6CA2-520F-B74A5B675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3C81893-D47A-4D80-94CE-8D146E2732FF}" type="slidenum">
              <a:rPr lang="en-US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1B3797-FDB8-285C-097C-1115EB359CB1}"/>
                  </a:ext>
                </a:extLst>
              </p:cNvPr>
              <p:cNvSpPr txBox="1"/>
              <p:nvPr/>
            </p:nvSpPr>
            <p:spPr>
              <a:xfrm>
                <a:off x="234002" y="816795"/>
                <a:ext cx="11395550" cy="65768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Given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1600" dirty="0"/>
                  <a:t> input channels (geophones) and a filter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600" dirty="0"/>
                  <a:t> of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1600" dirty="0"/>
                  <a:t> coefficients, the predicted NN can be expressed as</a:t>
                </a:r>
              </a:p>
              <a:p>
                <a:pPr marL="3028950" lvl="6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bSup>
                          </m:e>
                        </m:nary>
                      </m:e>
                    </m:nary>
                  </m:oMath>
                </a14:m>
                <a:r>
                  <a:rPr lang="en-US" dirty="0"/>
                  <a:t>, </a:t>
                </a:r>
                <a:r>
                  <a:rPr lang="en-US" sz="1600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en-US" dirty="0"/>
                  <a:t> is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sz="1600" dirty="0"/>
                  <a:t>input sample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1600" dirty="0"/>
                  <a:t> geophone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1B3797-FDB8-285C-097C-1115EB359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02" y="816795"/>
                <a:ext cx="11395550" cy="657681"/>
              </a:xfrm>
              <a:prstGeom prst="rect">
                <a:avLst/>
              </a:prstGeom>
              <a:blipFill>
                <a:blip r:embed="rId2"/>
                <a:stretch>
                  <a:fillRect l="-214" t="-27778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9FAAEE3B-0F18-3B23-3F8B-B118959255FB}"/>
              </a:ext>
            </a:extLst>
          </p:cNvPr>
          <p:cNvSpPr/>
          <p:nvPr/>
        </p:nvSpPr>
        <p:spPr>
          <a:xfrm>
            <a:off x="0" y="-10276"/>
            <a:ext cx="117764" cy="68580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14BF1F6-0776-B61F-6D1B-3148B066AC43}"/>
                  </a:ext>
                </a:extLst>
              </p:cNvPr>
              <p:cNvSpPr txBox="1"/>
              <p:nvPr/>
            </p:nvSpPr>
            <p:spPr>
              <a:xfrm>
                <a:off x="1611568" y="1777286"/>
                <a:ext cx="8808888" cy="67364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</m:oMath>
                </a14:m>
                <a:r>
                  <a:rPr lang="en-US" sz="1600" dirty="0"/>
                  <a:t> is not available, 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𝐷𝐴𝑅𝑀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𝑁𝑁</m:t>
                        </m:r>
                      </m:sub>
                    </m:sSub>
                  </m:oMath>
                </a14:m>
                <a:r>
                  <a:rPr lang="en-US" sz="1600" dirty="0"/>
                  <a:t>, the optimal filter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600" dirty="0"/>
                  <a:t> is a solution to the problem</a:t>
                </a:r>
              </a:p>
              <a:p>
                <a:pPr marL="3028950" lvl="6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⁡[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𝐷𝐴𝑅𝑀</m:t>
                                </m:r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𝑁𝑁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en-US" sz="1600" b="0" i="0" dirty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⁡[</m:t>
                    </m:r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  <m:t>𝐷𝐴𝑅𝑀</m:t>
                                </m:r>
                              </m:sub>
                            </m:sSub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ctrlP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sup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sz="16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1600" b="0" i="1" dirty="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1600" b="0" i="1" dirty="0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lang="en-US" sz="1600" b="0" i="1" dirty="0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sz="1600" b="0" i="1" dirty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sz="16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dirty="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 b="0" i="1" dirty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1600" b="0" i="1" dirty="0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600" b="0" i="1" dirty="0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  <m:sup>
                                        <m:r>
                                          <a:rPr lang="en-US" sz="1600" b="0" i="1" dirty="0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p>
                                    </m:sSubSup>
                                    <m:sSub>
                                      <m:sSubPr>
                                        <m:ctrlPr>
                                          <a:rPr lang="en-US" sz="16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dirty="0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sz="1600" b="0" i="1" dirty="0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nary>
                          </m:e>
                        </m:d>
                      </m:e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14BF1F6-0776-B61F-6D1B-3148B066A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1568" y="1777286"/>
                <a:ext cx="8808888" cy="673646"/>
              </a:xfrm>
              <a:prstGeom prst="rect">
                <a:avLst/>
              </a:prstGeom>
              <a:blipFill>
                <a:blip r:embed="rId3"/>
                <a:stretch>
                  <a:fillRect l="-277" t="-9091" b="-8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A8A6889-0115-03E9-4935-8AE1FDD7CD1B}"/>
                  </a:ext>
                </a:extLst>
              </p:cNvPr>
              <p:cNvSpPr txBox="1"/>
              <p:nvPr/>
            </p:nvSpPr>
            <p:spPr>
              <a:xfrm>
                <a:off x="2525553" y="2749757"/>
                <a:ext cx="6812448" cy="58477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Using the Wiener-</a:t>
                </a:r>
                <a:r>
                  <a:rPr lang="en-US" sz="1600" dirty="0" err="1"/>
                  <a:t>Hopf</a:t>
                </a:r>
                <a:r>
                  <a:rPr lang="en-US" sz="1600" dirty="0"/>
                  <a:t> formulation, the optimal filter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600" dirty="0"/>
                  <a:t> can be expressed as,</a:t>
                </a:r>
              </a:p>
              <a:p>
                <a:pPr marL="3028950" lvl="6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A8A6889-0115-03E9-4935-8AE1FDD7C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5553" y="2749757"/>
                <a:ext cx="6812448" cy="584775"/>
              </a:xfrm>
              <a:prstGeom prst="rect">
                <a:avLst/>
              </a:prstGeom>
              <a:blipFill>
                <a:blip r:embed="rId4"/>
                <a:stretch>
                  <a:fillRect l="-358" t="-312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69A7A45-CE3F-009A-0A0C-769FEEDE0FF1}"/>
                  </a:ext>
                </a:extLst>
              </p:cNvPr>
              <p:cNvSpPr txBox="1"/>
              <p:nvPr/>
            </p:nvSpPr>
            <p:spPr>
              <a:xfrm>
                <a:off x="1121957" y="3539489"/>
                <a:ext cx="7259200" cy="281686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where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11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𝑃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−1)1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d>
                                                <m:dPr>
                                                  <m:ctrlP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𝑃</m:t>
                                                  </m:r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𝑃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𝑃</m:t>
                                              </m:r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d>
                                          <m:d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e>
                                        </m:d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𝑃𝑃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en-US" sz="1600" dirty="0"/>
              </a:p>
              <a:p>
                <a:endParaRPr lang="en-US" sz="1600" dirty="0"/>
              </a:p>
              <a:p>
                <a:r>
                  <a:rPr lang="en-US" sz="16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0)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(−1)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(0)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−2)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+2)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(−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+1)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(−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+1)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(−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1)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(0)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69A7A45-CE3F-009A-0A0C-769FEEDE0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957" y="3539489"/>
                <a:ext cx="7259200" cy="2816861"/>
              </a:xfrm>
              <a:prstGeom prst="rect">
                <a:avLst/>
              </a:prstGeom>
              <a:blipFill>
                <a:blip r:embed="rId5"/>
                <a:stretch>
                  <a:fillRect l="-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438C68D-695C-CBB5-63DD-CEBCC5AFEACF}"/>
                  </a:ext>
                </a:extLst>
              </p:cNvPr>
              <p:cNvSpPr txBox="1"/>
              <p:nvPr/>
            </p:nvSpPr>
            <p:spPr>
              <a:xfrm>
                <a:off x="8879954" y="3753949"/>
                <a:ext cx="2402187" cy="249029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Q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𝜙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num>
                            <m:den>
                              <m:eqArr>
                                <m:eqArr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e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e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e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e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e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𝑃𝑦</m:t>
                                      </m:r>
                                    </m:sub>
                                  </m:sSub>
                                </m:e>
                              </m:eqArr>
                            </m:den>
                          </m:f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438C68D-695C-CBB5-63DD-CEBCC5AFE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9954" y="3753949"/>
                <a:ext cx="2402187" cy="24902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row: Right 17">
            <a:extLst>
              <a:ext uri="{FF2B5EF4-FFF2-40B4-BE49-F238E27FC236}">
                <a16:creationId xmlns:a16="http://schemas.microsoft.com/office/drawing/2014/main" id="{87B40246-457E-4201-0EA3-85ABFCA3CF54}"/>
              </a:ext>
            </a:extLst>
          </p:cNvPr>
          <p:cNvSpPr/>
          <p:nvPr/>
        </p:nvSpPr>
        <p:spPr>
          <a:xfrm>
            <a:off x="5420725" y="3991028"/>
            <a:ext cx="586024" cy="365125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5D65E5-3526-7981-4082-21B9462A8611}"/>
              </a:ext>
            </a:extLst>
          </p:cNvPr>
          <p:cNvSpPr txBox="1"/>
          <p:nvPr/>
        </p:nvSpPr>
        <p:spPr>
          <a:xfrm>
            <a:off x="6006749" y="3978103"/>
            <a:ext cx="105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Full Rank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31660D-EE08-3882-7776-C76B97231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3/30/2023</a:t>
            </a:r>
          </a:p>
        </p:txBody>
      </p:sp>
    </p:spTree>
    <p:extLst>
      <p:ext uri="{BB962C8B-B14F-4D97-AF65-F5344CB8AC3E}">
        <p14:creationId xmlns:p14="http://schemas.microsoft.com/office/powerpoint/2010/main" val="189410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4" grpId="0" animBg="1"/>
      <p:bldP spid="16" grpId="0" animBg="1"/>
      <p:bldP spid="17" grpId="0" animBg="1"/>
      <p:bldP spid="18" grpId="0" animBg="1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CD441-6C0B-B404-D928-8CC4BBC24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0363" y="983671"/>
            <a:ext cx="2013528" cy="627416"/>
          </a:xfrm>
        </p:spPr>
        <p:txBody>
          <a:bodyPr>
            <a:normAutofit fontScale="92500" lnSpcReduction="20000"/>
          </a:bodyPr>
          <a:lstStyle/>
          <a:p>
            <a:r>
              <a:rPr lang="en-US" sz="1600" dirty="0"/>
              <a:t>The first second output is not possible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72408-8E65-ECF1-B230-512C0BE76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4th G2Net Training School, Aristotle University of Thessaloniki, Greece</a:t>
            </a:r>
            <a:endParaRPr lang="en-US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B73EE-3A9A-E3CA-8B15-1D4A91C1A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9CD52-DB60-4EE0-B05D-65F3E5CF5526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F514D7B1-99F7-FD58-D290-7FE71FE1F7DD}"/>
              </a:ext>
            </a:extLst>
          </p:cNvPr>
          <p:cNvSpPr/>
          <p:nvPr/>
        </p:nvSpPr>
        <p:spPr>
          <a:xfrm>
            <a:off x="4119418" y="983671"/>
            <a:ext cx="2147455" cy="517238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Seismometer input (500 Hz)</a:t>
            </a: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4AFFEBD9-DF83-A3C9-7911-C290BA6F4067}"/>
              </a:ext>
            </a:extLst>
          </p:cNvPr>
          <p:cNvSpPr/>
          <p:nvPr/>
        </p:nvSpPr>
        <p:spPr>
          <a:xfrm>
            <a:off x="7112000" y="983671"/>
            <a:ext cx="2147455" cy="517238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Buffer 101 samples</a:t>
            </a:r>
          </a:p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(FIR order-1)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737A277-D5A2-6EFD-630D-DE5254068EE9}"/>
              </a:ext>
            </a:extLst>
          </p:cNvPr>
          <p:cNvCxnSpPr>
            <a:stCxn id="9" idx="1"/>
            <a:endCxn id="7" idx="3"/>
          </p:cNvCxnSpPr>
          <p:nvPr/>
        </p:nvCxnSpPr>
        <p:spPr>
          <a:xfrm flipH="1">
            <a:off x="6266873" y="1242290"/>
            <a:ext cx="845127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9120B349-29EB-4E2A-3FA6-CE39AE9DB066}"/>
              </a:ext>
            </a:extLst>
          </p:cNvPr>
          <p:cNvSpPr/>
          <p:nvPr/>
        </p:nvSpPr>
        <p:spPr>
          <a:xfrm>
            <a:off x="4119418" y="1805707"/>
            <a:ext cx="2147455" cy="517238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Decimate input (100 Hz)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0B2FCA3-60DB-E3C3-B5FB-A61F46C3795A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5193145" y="1500909"/>
            <a:ext cx="1" cy="304798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Flowchart: Process 20">
                <a:extLst>
                  <a:ext uri="{FF2B5EF4-FFF2-40B4-BE49-F238E27FC236}">
                    <a16:creationId xmlns:a16="http://schemas.microsoft.com/office/drawing/2014/main" id="{DACC4A5A-CCE9-7F14-0FB3-C864F4C2C3D9}"/>
                  </a:ext>
                </a:extLst>
              </p:cNvPr>
              <p:cNvSpPr/>
              <p:nvPr/>
            </p:nvSpPr>
            <p:spPr>
              <a:xfrm>
                <a:off x="1570182" y="1805707"/>
                <a:ext cx="2147455" cy="517238"/>
              </a:xfrm>
              <a:prstGeom prst="flowChart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Low Pass FIR filter</a:t>
                </a:r>
              </a:p>
              <a:p>
                <a:pPr algn="ctr"/>
                <a:r>
                  <a:rPr lang="en-US" sz="14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Order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20×</m:t>
                    </m:r>
                    <m:r>
                      <a:rPr lang="en-US" sz="14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𝑑𝑒𝑐</m:t>
                    </m:r>
                    <m:r>
                      <a:rPr lang="en-US" sz="14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b="0" i="1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𝑟𝑎𝑡𝑒</m:t>
                    </m:r>
                  </m:oMath>
                </a14:m>
                <a:endPara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1" name="Flowchart: Process 20">
                <a:extLst>
                  <a:ext uri="{FF2B5EF4-FFF2-40B4-BE49-F238E27FC236}">
                    <a16:creationId xmlns:a16="http://schemas.microsoft.com/office/drawing/2014/main" id="{DACC4A5A-CCE9-7F14-0FB3-C864F4C2C3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182" y="1805707"/>
                <a:ext cx="2147455" cy="517238"/>
              </a:xfrm>
              <a:prstGeom prst="flowChartProcess">
                <a:avLst/>
              </a:prstGeom>
              <a:blipFill>
                <a:blip r:embed="rId2"/>
                <a:stretch>
                  <a:fillRect t="-227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8B3C05B-F5FE-2FC2-6090-AD3F57A7E4E9}"/>
              </a:ext>
            </a:extLst>
          </p:cNvPr>
          <p:cNvCxnSpPr>
            <a:cxnSpLocks/>
            <a:stCxn id="21" idx="3"/>
            <a:endCxn id="16" idx="1"/>
          </p:cNvCxnSpPr>
          <p:nvPr/>
        </p:nvCxnSpPr>
        <p:spPr>
          <a:xfrm>
            <a:off x="3717637" y="2064326"/>
            <a:ext cx="401781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CC7259D3-71AA-6AB3-FCEE-83E4E9504883}"/>
              </a:ext>
            </a:extLst>
          </p:cNvPr>
          <p:cNvSpPr/>
          <p:nvPr/>
        </p:nvSpPr>
        <p:spPr>
          <a:xfrm>
            <a:off x="4119418" y="2517566"/>
            <a:ext cx="2147455" cy="517238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Detrend input</a:t>
            </a:r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55C185EC-1807-A0FC-4A7E-B10FC3A4E0DB}"/>
              </a:ext>
            </a:extLst>
          </p:cNvPr>
          <p:cNvSpPr/>
          <p:nvPr/>
        </p:nvSpPr>
        <p:spPr>
          <a:xfrm>
            <a:off x="4119417" y="3325082"/>
            <a:ext cx="2147455" cy="517238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Scaling</a:t>
            </a:r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4409BBD1-8DB2-C333-D5CB-4135A0F2CE7D}"/>
              </a:ext>
            </a:extLst>
          </p:cNvPr>
          <p:cNvSpPr/>
          <p:nvPr/>
        </p:nvSpPr>
        <p:spPr>
          <a:xfrm>
            <a:off x="1570181" y="3324210"/>
            <a:ext cx="2147455" cy="517238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Scaling factors during training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059C6A3-7CE6-C4CC-DCBF-82BD87D16A4B}"/>
              </a:ext>
            </a:extLst>
          </p:cNvPr>
          <p:cNvCxnSpPr>
            <a:cxnSpLocks/>
            <a:stCxn id="33" idx="3"/>
            <a:endCxn id="30" idx="1"/>
          </p:cNvCxnSpPr>
          <p:nvPr/>
        </p:nvCxnSpPr>
        <p:spPr>
          <a:xfrm>
            <a:off x="3717636" y="3582829"/>
            <a:ext cx="401781" cy="872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lowchart: Process 39">
            <a:extLst>
              <a:ext uri="{FF2B5EF4-FFF2-40B4-BE49-F238E27FC236}">
                <a16:creationId xmlns:a16="http://schemas.microsoft.com/office/drawing/2014/main" id="{64941B12-7F08-3F95-1543-C4E440BCEB6F}"/>
              </a:ext>
            </a:extLst>
          </p:cNvPr>
          <p:cNvSpPr/>
          <p:nvPr/>
        </p:nvSpPr>
        <p:spPr>
          <a:xfrm>
            <a:off x="4119423" y="4091711"/>
            <a:ext cx="2147455" cy="517238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5Hz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Highpass</a:t>
            </a:r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(FIR)</a:t>
            </a:r>
          </a:p>
          <a:p>
            <a:pPr algn="ctr"/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Flowchart: Process 41">
            <a:extLst>
              <a:ext uri="{FF2B5EF4-FFF2-40B4-BE49-F238E27FC236}">
                <a16:creationId xmlns:a16="http://schemas.microsoft.com/office/drawing/2014/main" id="{60F99902-94F2-7BC8-ADBA-CBA1AE3D360D}"/>
              </a:ext>
            </a:extLst>
          </p:cNvPr>
          <p:cNvSpPr/>
          <p:nvPr/>
        </p:nvSpPr>
        <p:spPr>
          <a:xfrm>
            <a:off x="4124044" y="4886039"/>
            <a:ext cx="2147455" cy="517238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LFilter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using Wiener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coeff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or CNN filter</a:t>
            </a:r>
          </a:p>
        </p:txBody>
      </p:sp>
      <p:sp>
        <p:nvSpPr>
          <p:cNvPr id="45" name="Flowchart: Process 44">
            <a:extLst>
              <a:ext uri="{FF2B5EF4-FFF2-40B4-BE49-F238E27FC236}">
                <a16:creationId xmlns:a16="http://schemas.microsoft.com/office/drawing/2014/main" id="{EBE8A086-E767-C805-5AA4-E775C8A50AA2}"/>
              </a:ext>
            </a:extLst>
          </p:cNvPr>
          <p:cNvSpPr/>
          <p:nvPr/>
        </p:nvSpPr>
        <p:spPr>
          <a:xfrm>
            <a:off x="1574800" y="4885158"/>
            <a:ext cx="2147455" cy="517238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Wiener or Adaptive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coeff</a:t>
            </a:r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BE7A7F6-5AB4-522F-C304-5772D09EB201}"/>
              </a:ext>
            </a:extLst>
          </p:cNvPr>
          <p:cNvCxnSpPr>
            <a:cxnSpLocks/>
          </p:cNvCxnSpPr>
          <p:nvPr/>
        </p:nvCxnSpPr>
        <p:spPr>
          <a:xfrm>
            <a:off x="3717635" y="5172365"/>
            <a:ext cx="401781" cy="872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lowchart: Process 47">
            <a:extLst>
              <a:ext uri="{FF2B5EF4-FFF2-40B4-BE49-F238E27FC236}">
                <a16:creationId xmlns:a16="http://schemas.microsoft.com/office/drawing/2014/main" id="{36DF187B-8933-205A-67E3-09A3D76C5DD1}"/>
              </a:ext>
            </a:extLst>
          </p:cNvPr>
          <p:cNvSpPr/>
          <p:nvPr/>
        </p:nvSpPr>
        <p:spPr>
          <a:xfrm>
            <a:off x="4128658" y="5602840"/>
            <a:ext cx="2147455" cy="517238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Upsample</a:t>
            </a:r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 Target channel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19665C4-B17F-F4FA-1E8E-3FC2779DFA0A}"/>
              </a:ext>
            </a:extLst>
          </p:cNvPr>
          <p:cNvCxnSpPr>
            <a:cxnSpLocks/>
            <a:stCxn id="16" idx="2"/>
            <a:endCxn id="26" idx="0"/>
          </p:cNvCxnSpPr>
          <p:nvPr/>
        </p:nvCxnSpPr>
        <p:spPr>
          <a:xfrm>
            <a:off x="5193146" y="2322945"/>
            <a:ext cx="0" cy="194621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AAFC9DF-49F4-8F93-1660-899C31687049}"/>
              </a:ext>
            </a:extLst>
          </p:cNvPr>
          <p:cNvCxnSpPr>
            <a:cxnSpLocks/>
          </p:cNvCxnSpPr>
          <p:nvPr/>
        </p:nvCxnSpPr>
        <p:spPr>
          <a:xfrm>
            <a:off x="5193143" y="3025969"/>
            <a:ext cx="1" cy="304798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AE6FD6F-CEDA-A0C6-FD74-0DB0BD0EAD18}"/>
              </a:ext>
            </a:extLst>
          </p:cNvPr>
          <p:cNvCxnSpPr>
            <a:cxnSpLocks/>
          </p:cNvCxnSpPr>
          <p:nvPr/>
        </p:nvCxnSpPr>
        <p:spPr>
          <a:xfrm>
            <a:off x="5193142" y="3833405"/>
            <a:ext cx="1" cy="304798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E2C104A-1393-C69C-2D0B-ADEF58B5517A}"/>
              </a:ext>
            </a:extLst>
          </p:cNvPr>
          <p:cNvCxnSpPr>
            <a:cxnSpLocks/>
          </p:cNvCxnSpPr>
          <p:nvPr/>
        </p:nvCxnSpPr>
        <p:spPr>
          <a:xfrm>
            <a:off x="5193141" y="4585859"/>
            <a:ext cx="1" cy="304798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98A0B0A-3EA5-BFB3-5082-013530698B51}"/>
              </a:ext>
            </a:extLst>
          </p:cNvPr>
          <p:cNvCxnSpPr>
            <a:cxnSpLocks/>
            <a:endCxn id="48" idx="0"/>
          </p:cNvCxnSpPr>
          <p:nvPr/>
        </p:nvCxnSpPr>
        <p:spPr>
          <a:xfrm>
            <a:off x="5202384" y="5384137"/>
            <a:ext cx="2" cy="218703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Process 58">
            <a:extLst>
              <a:ext uri="{FF2B5EF4-FFF2-40B4-BE49-F238E27FC236}">
                <a16:creationId xmlns:a16="http://schemas.microsoft.com/office/drawing/2014/main" id="{DA9A12FE-5F5F-7085-6612-446C311BA77A}"/>
              </a:ext>
            </a:extLst>
          </p:cNvPr>
          <p:cNvSpPr/>
          <p:nvPr/>
        </p:nvSpPr>
        <p:spPr>
          <a:xfrm>
            <a:off x="6677402" y="5527695"/>
            <a:ext cx="2147455" cy="667527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 all wiener/CNN filtered seismometer channels</a:t>
            </a:r>
          </a:p>
        </p:txBody>
      </p:sp>
      <p:sp>
        <p:nvSpPr>
          <p:cNvPr id="61" name="Flowchart: Process 60">
            <a:extLst>
              <a:ext uri="{FF2B5EF4-FFF2-40B4-BE49-F238E27FC236}">
                <a16:creationId xmlns:a16="http://schemas.microsoft.com/office/drawing/2014/main" id="{866DA244-75BD-0057-D6D9-50806C42DCB8}"/>
              </a:ext>
            </a:extLst>
          </p:cNvPr>
          <p:cNvSpPr/>
          <p:nvPr/>
        </p:nvSpPr>
        <p:spPr>
          <a:xfrm>
            <a:off x="9277400" y="5527695"/>
            <a:ext cx="2147455" cy="667527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Subtract from Target channel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D5EAECD-EC59-7723-B08E-E17C51C9D844}"/>
              </a:ext>
            </a:extLst>
          </p:cNvPr>
          <p:cNvCxnSpPr>
            <a:cxnSpLocks/>
            <a:stCxn id="48" idx="3"/>
            <a:endCxn id="59" idx="1"/>
          </p:cNvCxnSpPr>
          <p:nvPr/>
        </p:nvCxnSpPr>
        <p:spPr>
          <a:xfrm>
            <a:off x="6276113" y="5861459"/>
            <a:ext cx="401289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3C2EC2D-88DD-FAB4-FE2C-D576185F36C0}"/>
              </a:ext>
            </a:extLst>
          </p:cNvPr>
          <p:cNvCxnSpPr>
            <a:cxnSpLocks/>
            <a:stCxn id="59" idx="3"/>
            <a:endCxn id="61" idx="1"/>
          </p:cNvCxnSpPr>
          <p:nvPr/>
        </p:nvCxnSpPr>
        <p:spPr>
          <a:xfrm>
            <a:off x="8824857" y="5861459"/>
            <a:ext cx="452543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Flowchart: Process 68">
                <a:extLst>
                  <a:ext uri="{FF2B5EF4-FFF2-40B4-BE49-F238E27FC236}">
                    <a16:creationId xmlns:a16="http://schemas.microsoft.com/office/drawing/2014/main" id="{1B65BC18-79E5-85C7-B5CD-11094F574A63}"/>
                  </a:ext>
                </a:extLst>
              </p:cNvPr>
              <p:cNvSpPr/>
              <p:nvPr/>
            </p:nvSpPr>
            <p:spPr>
              <a:xfrm>
                <a:off x="7111999" y="1687624"/>
                <a:ext cx="803565" cy="517238"/>
              </a:xfrm>
              <a:prstGeom prst="flowChart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SEIS</m:t>
                      </m:r>
                      <m:sSub>
                        <m:sSubPr>
                          <m:ctrlPr>
                            <a:rPr lang="en-US" sz="1400" i="1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lang="en-US" sz="1400" i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9" name="Flowchart: Process 68">
                <a:extLst>
                  <a:ext uri="{FF2B5EF4-FFF2-40B4-BE49-F238E27FC236}">
                    <a16:creationId xmlns:a16="http://schemas.microsoft.com/office/drawing/2014/main" id="{1B65BC18-79E5-85C7-B5CD-11094F574A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999" y="1687624"/>
                <a:ext cx="803565" cy="517238"/>
              </a:xfrm>
              <a:prstGeom prst="flowChartProcess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Flowchart: Process 70">
                <a:extLst>
                  <a:ext uri="{FF2B5EF4-FFF2-40B4-BE49-F238E27FC236}">
                    <a16:creationId xmlns:a16="http://schemas.microsoft.com/office/drawing/2014/main" id="{73163184-06F0-9548-F908-5D547A585525}"/>
                  </a:ext>
                </a:extLst>
              </p:cNvPr>
              <p:cNvSpPr/>
              <p:nvPr/>
            </p:nvSpPr>
            <p:spPr>
              <a:xfrm>
                <a:off x="8017164" y="1687624"/>
                <a:ext cx="803565" cy="517238"/>
              </a:xfrm>
              <a:prstGeom prst="flowChart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SEIS</m:t>
                      </m:r>
                      <m:sSub>
                        <m:sSubPr>
                          <m:ctrlPr>
                            <a:rPr lang="en-US" sz="1400" b="0" i="1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a:rPr lang="en-US" sz="1400" i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1" name="Flowchart: Process 70">
                <a:extLst>
                  <a:ext uri="{FF2B5EF4-FFF2-40B4-BE49-F238E27FC236}">
                    <a16:creationId xmlns:a16="http://schemas.microsoft.com/office/drawing/2014/main" id="{73163184-06F0-9548-F908-5D547A5855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7164" y="1687624"/>
                <a:ext cx="803565" cy="517238"/>
              </a:xfrm>
              <a:prstGeom prst="flowChartProcess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Flowchart: Process 72">
            <a:extLst>
              <a:ext uri="{FF2B5EF4-FFF2-40B4-BE49-F238E27FC236}">
                <a16:creationId xmlns:a16="http://schemas.microsoft.com/office/drawing/2014/main" id="{E64BF407-08E0-EF74-A10E-CCCF88DE8DEF}"/>
              </a:ext>
            </a:extLst>
          </p:cNvPr>
          <p:cNvSpPr/>
          <p:nvPr/>
        </p:nvSpPr>
        <p:spPr>
          <a:xfrm>
            <a:off x="8922330" y="1687624"/>
            <a:ext cx="641926" cy="517238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Flowchart: Process 74">
                <a:extLst>
                  <a:ext uri="{FF2B5EF4-FFF2-40B4-BE49-F238E27FC236}">
                    <a16:creationId xmlns:a16="http://schemas.microsoft.com/office/drawing/2014/main" id="{8337B03A-030D-CAAF-A426-1AE84709275A}"/>
                  </a:ext>
                </a:extLst>
              </p:cNvPr>
              <p:cNvSpPr/>
              <p:nvPr/>
            </p:nvSpPr>
            <p:spPr>
              <a:xfrm>
                <a:off x="9665857" y="1687624"/>
                <a:ext cx="803565" cy="517238"/>
              </a:xfrm>
              <a:prstGeom prst="flowChartProcess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i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SEIS</m:t>
                      </m:r>
                      <m:sSub>
                        <m:sSubPr>
                          <m:ctrlPr>
                            <a:rPr lang="en-US" sz="1400" i="1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i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M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i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5" name="Flowchart: Process 74">
                <a:extLst>
                  <a:ext uri="{FF2B5EF4-FFF2-40B4-BE49-F238E27FC236}">
                    <a16:creationId xmlns:a16="http://schemas.microsoft.com/office/drawing/2014/main" id="{8337B03A-030D-CAAF-A426-1AE847092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5857" y="1687624"/>
                <a:ext cx="803565" cy="517238"/>
              </a:xfrm>
              <a:prstGeom prst="flowChartProcess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D9B27C91-8243-BB63-A504-C100B23BD5F2}"/>
              </a:ext>
            </a:extLst>
          </p:cNvPr>
          <p:cNvCxnSpPr>
            <a:stCxn id="69" idx="1"/>
          </p:cNvCxnSpPr>
          <p:nvPr/>
        </p:nvCxnSpPr>
        <p:spPr>
          <a:xfrm rot="10800000">
            <a:off x="6276113" y="1385455"/>
            <a:ext cx="835886" cy="560788"/>
          </a:xfrm>
          <a:prstGeom prst="bentConnector3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Process 80">
            <a:extLst>
              <a:ext uri="{FF2B5EF4-FFF2-40B4-BE49-F238E27FC236}">
                <a16:creationId xmlns:a16="http://schemas.microsoft.com/office/drawing/2014/main" id="{BD9D7674-A734-9255-1638-ED718196A817}"/>
              </a:ext>
            </a:extLst>
          </p:cNvPr>
          <p:cNvSpPr/>
          <p:nvPr/>
        </p:nvSpPr>
        <p:spPr>
          <a:xfrm>
            <a:off x="2958150" y="5597898"/>
            <a:ext cx="1170508" cy="517238"/>
          </a:xfrm>
          <a:prstGeom prst="flowChartProces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Poly-resampling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79E9E60-1D7E-98E2-F45A-23E300B10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00" y="-55901"/>
            <a:ext cx="11632991" cy="5665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/>
              <a:t>Noise cancellation steps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7756F6-9A39-D897-53CC-5B8304AC9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3/30/2023</a:t>
            </a:r>
          </a:p>
        </p:txBody>
      </p:sp>
    </p:spTree>
    <p:extLst>
      <p:ext uri="{BB962C8B-B14F-4D97-AF65-F5344CB8AC3E}">
        <p14:creationId xmlns:p14="http://schemas.microsoft.com/office/powerpoint/2010/main" val="3916737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DCCBC-A61A-8A38-81D4-3B1AC0A4B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01" y="-55901"/>
            <a:ext cx="11284408" cy="5665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Wiener filter – Static vs Dynamic (CEB_SEIS_V as target)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37CD0C-FA43-E4CF-9164-92638D98E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3662" y="6367553"/>
            <a:ext cx="4114800" cy="365125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4th G2Net Training School, Aristotle University of Thessaloniki, Greece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214C9C-D84C-6CA2-520F-B74A5B675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7597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3C81893-D47A-4D80-94CE-8D146E2732FF}" type="slidenum">
              <a:rPr lang="en-US"/>
              <a:pPr>
                <a:spcAft>
                  <a:spcPts val="600"/>
                </a:spcAft>
              </a:pPr>
              <a:t>23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AAEE3B-0F18-3B23-3F8B-B118959255FB}"/>
              </a:ext>
            </a:extLst>
          </p:cNvPr>
          <p:cNvSpPr/>
          <p:nvPr/>
        </p:nvSpPr>
        <p:spPr>
          <a:xfrm>
            <a:off x="0" y="-10276"/>
            <a:ext cx="117764" cy="68580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0BED2D-3E28-C7BB-96A2-C43012B10092}"/>
              </a:ext>
            </a:extLst>
          </p:cNvPr>
          <p:cNvSpPr txBox="1"/>
          <p:nvPr/>
        </p:nvSpPr>
        <p:spPr>
          <a:xfrm>
            <a:off x="1161945" y="907892"/>
            <a:ext cx="4177950" cy="92333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10-20 Hz           25-27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20-30 Hz           20-25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30-40 Hz           16-18 dB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3C0526-E7D0-984A-E56F-7A90CDFFD0F2}"/>
              </a:ext>
            </a:extLst>
          </p:cNvPr>
          <p:cNvSpPr txBox="1"/>
          <p:nvPr/>
        </p:nvSpPr>
        <p:spPr>
          <a:xfrm>
            <a:off x="6690443" y="720968"/>
            <a:ext cx="4827965" cy="3693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About 10 dB better performance for transients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175E58AB-39EE-221A-F84C-F318472714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" t="1991" r="7744"/>
          <a:stretch/>
        </p:blipFill>
        <p:spPr>
          <a:xfrm>
            <a:off x="333427" y="1919857"/>
            <a:ext cx="5541972" cy="4271993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A5F3C710-3627-1C05-719A-2A34DF43C0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2" t="1991" r="8313"/>
          <a:stretch/>
        </p:blipFill>
        <p:spPr>
          <a:xfrm>
            <a:off x="6091062" y="1919857"/>
            <a:ext cx="5541972" cy="4301902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0F155ACE-0CD6-7DDE-E9D3-2953137868F0}"/>
              </a:ext>
            </a:extLst>
          </p:cNvPr>
          <p:cNvSpPr/>
          <p:nvPr/>
        </p:nvSpPr>
        <p:spPr>
          <a:xfrm>
            <a:off x="2480499" y="1030569"/>
            <a:ext cx="303116" cy="166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F100AE7-E6B1-7773-AC20-6B10F93C7AB4}"/>
              </a:ext>
            </a:extLst>
          </p:cNvPr>
          <p:cNvSpPr/>
          <p:nvPr/>
        </p:nvSpPr>
        <p:spPr>
          <a:xfrm>
            <a:off x="2480499" y="1286187"/>
            <a:ext cx="303116" cy="166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643200E-9066-DFF4-F0F6-A527AF5C31F8}"/>
              </a:ext>
            </a:extLst>
          </p:cNvPr>
          <p:cNvSpPr/>
          <p:nvPr/>
        </p:nvSpPr>
        <p:spPr>
          <a:xfrm>
            <a:off x="2470395" y="1541561"/>
            <a:ext cx="303116" cy="1667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CB115DB-F73F-72AD-C79C-70045ECB2C1A}"/>
              </a:ext>
            </a:extLst>
          </p:cNvPr>
          <p:cNvCxnSpPr>
            <a:cxnSpLocks/>
          </p:cNvCxnSpPr>
          <p:nvPr/>
        </p:nvCxnSpPr>
        <p:spPr>
          <a:xfrm>
            <a:off x="954815" y="4156692"/>
            <a:ext cx="10678219" cy="0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3F2FC48-F75C-7135-B49E-3373368B8271}"/>
              </a:ext>
            </a:extLst>
          </p:cNvPr>
          <p:cNvSpPr txBox="1"/>
          <p:nvPr/>
        </p:nvSpPr>
        <p:spPr>
          <a:xfrm>
            <a:off x="6690442" y="1111767"/>
            <a:ext cx="4827965" cy="3693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About 2 dB better performance for transients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260CBDD-5997-D3DF-C8BF-5EB7CDB561AE}"/>
              </a:ext>
            </a:extLst>
          </p:cNvPr>
          <p:cNvCxnSpPr>
            <a:cxnSpLocks/>
          </p:cNvCxnSpPr>
          <p:nvPr/>
        </p:nvCxnSpPr>
        <p:spPr>
          <a:xfrm>
            <a:off x="954814" y="3546250"/>
            <a:ext cx="10678219" cy="0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96A33E9-4229-7E22-67F0-F4447B8759A6}"/>
              </a:ext>
            </a:extLst>
          </p:cNvPr>
          <p:cNvSpPr txBox="1"/>
          <p:nvPr/>
        </p:nvSpPr>
        <p:spPr>
          <a:xfrm>
            <a:off x="6690442" y="1459193"/>
            <a:ext cx="4827965" cy="3693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Similar performance in 30-40 Hz band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DA1D575-D4F2-81F9-E999-8482669D6743}"/>
              </a:ext>
            </a:extLst>
          </p:cNvPr>
          <p:cNvCxnSpPr>
            <a:cxnSpLocks/>
          </p:cNvCxnSpPr>
          <p:nvPr/>
        </p:nvCxnSpPr>
        <p:spPr>
          <a:xfrm>
            <a:off x="954814" y="2829717"/>
            <a:ext cx="10678219" cy="0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2DED76-6911-0438-7DE9-AB17BDD5A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3/30/2023</a:t>
            </a:r>
          </a:p>
        </p:txBody>
      </p:sp>
    </p:spTree>
    <p:extLst>
      <p:ext uri="{BB962C8B-B14F-4D97-AF65-F5344CB8AC3E}">
        <p14:creationId xmlns:p14="http://schemas.microsoft.com/office/powerpoint/2010/main" val="63578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8" grpId="0" animBg="1"/>
      <p:bldP spid="19" grpId="0" animBg="1"/>
      <p:bldP spid="24" grpId="0" animBg="1"/>
      <p:bldP spid="2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DCCBC-A61A-8A38-81D4-3B1AC0A4B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01" y="-55901"/>
            <a:ext cx="11284408" cy="5665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/>
              <a:t>Adaptive filters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37CD0C-FA43-E4CF-9164-92638D98E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3662" y="6367553"/>
            <a:ext cx="4114800" cy="365125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4th G2Net Training School, Aristotle University of Thessaloniki, Greece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214C9C-D84C-6CA2-520F-B74A5B675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7597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3C81893-D47A-4D80-94CE-8D146E2732FF}" type="slidenum">
              <a:rPr lang="en-US"/>
              <a:pPr>
                <a:spcAft>
                  <a:spcPts val="600"/>
                </a:spcAft>
              </a:pPr>
              <a:t>24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AAEE3B-0F18-3B23-3F8B-B118959255FB}"/>
              </a:ext>
            </a:extLst>
          </p:cNvPr>
          <p:cNvSpPr/>
          <p:nvPr/>
        </p:nvSpPr>
        <p:spPr>
          <a:xfrm>
            <a:off x="0" y="-10276"/>
            <a:ext cx="117764" cy="68580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572AC4-1FBB-828C-A196-AFECFE57132D}"/>
              </a:ext>
            </a:extLst>
          </p:cNvPr>
          <p:cNvSpPr txBox="1"/>
          <p:nvPr/>
        </p:nvSpPr>
        <p:spPr>
          <a:xfrm>
            <a:off x="234002" y="816795"/>
            <a:ext cx="6298148" cy="338554"/>
          </a:xfrm>
          <a:prstGeom prst="rect">
            <a:avLst/>
          </a:prstGeom>
          <a:solidFill>
            <a:schemeClr val="accent1">
              <a:lumMod val="40000"/>
              <a:lumOff val="60000"/>
              <a:alpha val="31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Two broad classes of algorithms exist for solving the Wiener problem: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F09BD2-6DD2-B0E2-7933-859C54B2AEDA}"/>
                  </a:ext>
                </a:extLst>
              </p:cNvPr>
              <p:cNvSpPr txBox="1"/>
              <p:nvPr/>
            </p:nvSpPr>
            <p:spPr>
              <a:xfrm>
                <a:off x="5588377" y="1740444"/>
                <a:ext cx="6298148" cy="402623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31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Recursive least square (RLS)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</m:e>
                            </m:nary>
                          </m:e>
                        </m:d>
                      </m:e>
                    </m:func>
                  </m:oMath>
                </a14:m>
                <a:endParaRPr lang="en-US" sz="1600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(Gauss-Newton like)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sSubSup>
                          <m:sSub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𝑥𝑥</m:t>
                            </m:r>
                          </m:sub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sSubSup>
                          <m:sSub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𝑥𝑥</m:t>
                            </m:r>
                          </m:sub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𝑥𝑥</m:t>
                            </m:r>
                          </m:sub>
                        </m:sSub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Complexity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 dirty="0"/>
                  <a:t> per sample (not feasible)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Stabilized Fast Transversal algorithms (</a:t>
                </a:r>
                <a:r>
                  <a:rPr lang="en-US" sz="1600" dirty="0">
                    <a:hlinkClick r:id="rId2"/>
                  </a:rPr>
                  <a:t>Slock and Kailath, 1991</a:t>
                </a:r>
                <a:r>
                  <a:rPr lang="en-US" sz="1600" dirty="0"/>
                  <a:t>)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𝐿𝑃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Solves the exact quadratic problem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Good tracking even in noisy environment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Computationally expensive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F09BD2-6DD2-B0E2-7933-859C54B2A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377" y="1740444"/>
                <a:ext cx="6298148" cy="4026230"/>
              </a:xfrm>
              <a:prstGeom prst="rect">
                <a:avLst/>
              </a:prstGeom>
              <a:blipFill>
                <a:blip r:embed="rId3"/>
                <a:stretch>
                  <a:fillRect l="-387" t="-455" b="-1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A84DD3-0BEE-C1C7-0004-9908CBCD98BF}"/>
                  </a:ext>
                </a:extLst>
              </p:cNvPr>
              <p:cNvSpPr txBox="1"/>
              <p:nvPr/>
            </p:nvSpPr>
            <p:spPr>
              <a:xfrm>
                <a:off x="234001" y="1740444"/>
                <a:ext cx="4870022" cy="167828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31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Least Mean Square (LMS/NLMS)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Stochastic gradient method 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𝐿𝑃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 lvl="1"/>
                <a:endParaRPr lang="en-US" sz="16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1600" b="0" dirty="0"/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)= 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den>
                    </m:f>
                  </m:oMath>
                </a14:m>
                <a:r>
                  <a:rPr lang="en-US" sz="1600" b="0" dirty="0"/>
                  <a:t>,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40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&lt;2</m:t>
                    </m:r>
                  </m:oMath>
                </a14:m>
                <a:r>
                  <a:rPr lang="en-US" sz="1400" b="0" dirty="0"/>
                  <a:t>,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endParaRPr lang="en-US" sz="1400" b="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A84DD3-0BEE-C1C7-0004-9908CBCD9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01" y="1740444"/>
                <a:ext cx="4870022" cy="1678280"/>
              </a:xfrm>
              <a:prstGeom prst="rect">
                <a:avLst/>
              </a:prstGeom>
              <a:blipFill>
                <a:blip r:embed="rId4"/>
                <a:stretch>
                  <a:fillRect l="-501" t="-1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7C1A96-679F-2397-79DE-9C078173DD31}"/>
                  </a:ext>
                </a:extLst>
              </p:cNvPr>
              <p:cNvSpPr txBox="1"/>
              <p:nvPr/>
            </p:nvSpPr>
            <p:spPr>
              <a:xfrm>
                <a:off x="234001" y="4040282"/>
                <a:ext cx="4870022" cy="171059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  <a:alpha val="31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ambria Math" panose="02040503050406030204" pitchFamily="18" charset="0"/>
                  </a:rPr>
                  <a:t>IPNLMS (</a:t>
                </a:r>
                <a:r>
                  <a:rPr lang="en-US" sz="1600" dirty="0">
                    <a:latin typeface="Cambria Math" panose="02040503050406030204" pitchFamily="18" charset="0"/>
                    <a:hlinkClick r:id="rId5"/>
                  </a:rPr>
                  <a:t>Improved proportionate NLMS</a:t>
                </a:r>
                <a:r>
                  <a:rPr lang="en-US" sz="1600" dirty="0">
                    <a:latin typeface="Cambria Math" panose="02040503050406030204" pitchFamily="18" charset="0"/>
                  </a:rPr>
                  <a:t>)</a:t>
                </a:r>
                <a:endParaRPr lang="en-US" sz="1600" b="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𝑖𝑝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𝐼𝑃𝑁𝐿𝑀𝑆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𝑖𝑝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−1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 +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d>
                          <m:dPr>
                            <m:ctrlPr>
                              <a:rPr lang="en-US" b="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−1</m:t>
                            </m:r>
                          </m:e>
                        </m:d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0" dirty="0" smtClean="0">
                                    <a:latin typeface="Cambria Math" panose="02040503050406030204" pitchFamily="18" charset="0"/>
                                  </a:rPr>
                                  <m:t>𝐡</m:t>
                                </m:r>
                                <m:d>
                                  <m:d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𝜖</m:t>
                        </m:r>
                      </m:den>
                    </m:f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≈0, −1≤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7C1A96-679F-2397-79DE-9C078173D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01" y="4040282"/>
                <a:ext cx="4870022" cy="1710596"/>
              </a:xfrm>
              <a:prstGeom prst="rect">
                <a:avLst/>
              </a:prstGeom>
              <a:blipFill>
                <a:blip r:embed="rId6"/>
                <a:stretch>
                  <a:fillRect l="-751" t="-1429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8655A0A3-1237-237D-5898-060879323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3/30/2023</a:t>
            </a:r>
          </a:p>
        </p:txBody>
      </p:sp>
    </p:spTree>
    <p:extLst>
      <p:ext uri="{BB962C8B-B14F-4D97-AF65-F5344CB8AC3E}">
        <p14:creationId xmlns:p14="http://schemas.microsoft.com/office/powerpoint/2010/main" val="248643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DCCBC-A61A-8A38-81D4-3B1AC0A4B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01" y="-55901"/>
            <a:ext cx="11284408" cy="5665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Wiener </a:t>
            </a:r>
            <a:r>
              <a:rPr lang="en-US" sz="2800" b="1" dirty="0"/>
              <a:t>vs Adaptive filters</a:t>
            </a:r>
            <a:r>
              <a:rPr 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(CEB_SEIS_V as target)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37CD0C-FA43-E4CF-9164-92638D98E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3662" y="6367553"/>
            <a:ext cx="4114800" cy="365125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4th G2Net Training School, Aristotle University of Thessaloniki, Greece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214C9C-D84C-6CA2-520F-B74A5B675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7597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3C81893-D47A-4D80-94CE-8D146E2732FF}" type="slidenum">
              <a:rPr lang="en-US"/>
              <a:pPr>
                <a:spcAft>
                  <a:spcPts val="600"/>
                </a:spcAft>
              </a:pPr>
              <a:t>25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AAEE3B-0F18-3B23-3F8B-B118959255FB}"/>
              </a:ext>
            </a:extLst>
          </p:cNvPr>
          <p:cNvSpPr/>
          <p:nvPr/>
        </p:nvSpPr>
        <p:spPr>
          <a:xfrm>
            <a:off x="0" y="-10276"/>
            <a:ext cx="117764" cy="68580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231A8FC6-3C37-11EC-F0CB-0CA7BAD72F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8" t="2578" r="8054" b="1141"/>
          <a:stretch/>
        </p:blipFill>
        <p:spPr>
          <a:xfrm>
            <a:off x="402566" y="652117"/>
            <a:ext cx="6511636" cy="50181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EA9B22-F927-2B17-3A91-63B8AE1B5165}"/>
              </a:ext>
            </a:extLst>
          </p:cNvPr>
          <p:cNvSpPr txBox="1"/>
          <p:nvPr/>
        </p:nvSpPr>
        <p:spPr>
          <a:xfrm>
            <a:off x="7249525" y="1384230"/>
            <a:ext cx="4114800" cy="2031325"/>
          </a:xfrm>
          <a:prstGeom prst="rect">
            <a:avLst/>
          </a:prstGeom>
          <a:solidFill>
            <a:srgbClr val="92D050">
              <a:alpha val="31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IPNLMS performs about 4 dB worse than Wiener/Dynamic-Wiener during quiet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During short-burst transients IPNLMS does better than static Wiener filter but worse than Dynamic Wiener or FTF-RLS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93549B-D24B-7BDF-8AD9-5FA6EDB71138}"/>
              </a:ext>
            </a:extLst>
          </p:cNvPr>
          <p:cNvSpPr txBox="1"/>
          <p:nvPr/>
        </p:nvSpPr>
        <p:spPr>
          <a:xfrm>
            <a:off x="7249524" y="3723275"/>
            <a:ext cx="4104275" cy="646331"/>
          </a:xfrm>
          <a:prstGeom prst="rect">
            <a:avLst/>
          </a:prstGeom>
          <a:solidFill>
            <a:srgbClr val="F5A7F1">
              <a:alpha val="3098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Performance of FTF RLS comparable to the dynamic Wiener filter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256F540-3781-F5EF-CB6F-1D288A10337F}"/>
              </a:ext>
            </a:extLst>
          </p:cNvPr>
          <p:cNvCxnSpPr/>
          <p:nvPr/>
        </p:nvCxnSpPr>
        <p:spPr>
          <a:xfrm flipH="1">
            <a:off x="2586590" y="1470113"/>
            <a:ext cx="424362" cy="424362"/>
          </a:xfrm>
          <a:prstGeom prst="straightConnector1">
            <a:avLst/>
          </a:prstGeom>
          <a:ln w="666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7364080-B828-1BEA-5EEE-B85C25795071}"/>
              </a:ext>
            </a:extLst>
          </p:cNvPr>
          <p:cNvCxnSpPr>
            <a:cxnSpLocks/>
          </p:cNvCxnSpPr>
          <p:nvPr/>
        </p:nvCxnSpPr>
        <p:spPr>
          <a:xfrm flipV="1">
            <a:off x="2663211" y="3415555"/>
            <a:ext cx="383105" cy="534741"/>
          </a:xfrm>
          <a:prstGeom prst="straightConnector1">
            <a:avLst/>
          </a:prstGeom>
          <a:ln w="66675">
            <a:solidFill>
              <a:srgbClr val="F5A7F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63B4A7-6D90-1D98-D259-38C5647EE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3/30/2023</a:t>
            </a:r>
          </a:p>
        </p:txBody>
      </p:sp>
    </p:spTree>
    <p:extLst>
      <p:ext uri="{BB962C8B-B14F-4D97-AF65-F5344CB8AC3E}">
        <p14:creationId xmlns:p14="http://schemas.microsoft.com/office/powerpoint/2010/main" val="4265185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DCCBC-A61A-8A38-81D4-3B1AC0A4B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01" y="-55901"/>
            <a:ext cx="11284408" cy="5665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Wiener </a:t>
            </a:r>
            <a:r>
              <a:rPr lang="en-US" sz="2800" b="1" dirty="0"/>
              <a:t>vs Adaptive filters</a:t>
            </a:r>
            <a:r>
              <a:rPr 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at the onset (CEB_SEIS_V as target)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37CD0C-FA43-E4CF-9164-92638D98E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3662" y="6367553"/>
            <a:ext cx="4114800" cy="365125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4th G2Net Training School, Aristotle University of Thessaloniki, Greece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214C9C-D84C-6CA2-520F-B74A5B675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7597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3C81893-D47A-4D80-94CE-8D146E2732FF}" type="slidenum">
              <a:rPr lang="en-US"/>
              <a:pPr>
                <a:spcAft>
                  <a:spcPts val="600"/>
                </a:spcAft>
              </a:pPr>
              <a:t>26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AAEE3B-0F18-3B23-3F8B-B118959255FB}"/>
              </a:ext>
            </a:extLst>
          </p:cNvPr>
          <p:cNvSpPr/>
          <p:nvPr/>
        </p:nvSpPr>
        <p:spPr>
          <a:xfrm>
            <a:off x="0" y="-10276"/>
            <a:ext cx="117764" cy="68580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EA9B22-F927-2B17-3A91-63B8AE1B5165}"/>
                  </a:ext>
                </a:extLst>
              </p:cNvPr>
              <p:cNvSpPr txBox="1"/>
              <p:nvPr/>
            </p:nvSpPr>
            <p:spPr>
              <a:xfrm>
                <a:off x="7138382" y="909348"/>
                <a:ext cx="4114800" cy="646331"/>
              </a:xfrm>
              <a:prstGeom prst="rect">
                <a:avLst/>
              </a:prstGeom>
              <a:solidFill>
                <a:srgbClr val="92D050">
                  <a:alpha val="31000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IPNLMS converges quickly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dirty="0"/>
                  <a:t>, 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=−0.75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EA9B22-F927-2B17-3A91-63B8AE1B5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8382" y="909348"/>
                <a:ext cx="4114800" cy="646331"/>
              </a:xfrm>
              <a:prstGeom prst="rect">
                <a:avLst/>
              </a:prstGeom>
              <a:blipFill>
                <a:blip r:embed="rId2"/>
                <a:stretch>
                  <a:fillRect l="-1037" t="-4717" r="-2074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193549B-D24B-7BDF-8AD9-5FA6EDB71138}"/>
                  </a:ext>
                </a:extLst>
              </p:cNvPr>
              <p:cNvSpPr txBox="1"/>
              <p:nvPr/>
            </p:nvSpPr>
            <p:spPr>
              <a:xfrm>
                <a:off x="7138382" y="1974383"/>
                <a:ext cx="4104275" cy="2699457"/>
              </a:xfrm>
              <a:prstGeom prst="rect">
                <a:avLst/>
              </a:prstGeom>
              <a:solidFill>
                <a:srgbClr val="F5A7F1">
                  <a:alpha val="30980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FTF RLS takes a bit longer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≈800</m:t>
                    </m:r>
                  </m:oMath>
                </a14:m>
                <a:r>
                  <a:rPr lang="en-US" dirty="0"/>
                  <a:t>s) to reach steady state, but performs comparable to the dynamic Wiener filter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Slow convergence is due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𝐿𝑃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(≈1)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However,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is made smaller, the numerical stability of the </a:t>
                </a:r>
                <a:r>
                  <a:rPr lang="en-US" dirty="0" err="1"/>
                  <a:t>algorihm</a:t>
                </a:r>
                <a:r>
                  <a:rPr lang="en-US" dirty="0"/>
                  <a:t> is compromised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193549B-D24B-7BDF-8AD9-5FA6EDB71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8382" y="1974383"/>
                <a:ext cx="4104275" cy="2699457"/>
              </a:xfrm>
              <a:prstGeom prst="rect">
                <a:avLst/>
              </a:prstGeom>
              <a:blipFill>
                <a:blip r:embed="rId3"/>
                <a:stretch>
                  <a:fillRect l="-1040" t="-1354" b="-2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CFB0C1ED-AFE9-1806-DBD1-6BB810B581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5" t="2720" r="6557" b="1323"/>
          <a:stretch/>
        </p:blipFill>
        <p:spPr>
          <a:xfrm>
            <a:off x="402336" y="649223"/>
            <a:ext cx="6632512" cy="502005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4AF3C6-035A-07AD-8000-CA09B9E72A74}"/>
              </a:ext>
            </a:extLst>
          </p:cNvPr>
          <p:cNvCxnSpPr>
            <a:cxnSpLocks/>
          </p:cNvCxnSpPr>
          <p:nvPr/>
        </p:nvCxnSpPr>
        <p:spPr>
          <a:xfrm flipV="1">
            <a:off x="1319397" y="1707012"/>
            <a:ext cx="383105" cy="534741"/>
          </a:xfrm>
          <a:prstGeom prst="straightConnector1">
            <a:avLst/>
          </a:prstGeom>
          <a:ln w="66675">
            <a:solidFill>
              <a:srgbClr val="F5A7F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C34A36A-94CE-AE89-E505-698AD0456DE3}"/>
              </a:ext>
            </a:extLst>
          </p:cNvPr>
          <p:cNvCxnSpPr/>
          <p:nvPr/>
        </p:nvCxnSpPr>
        <p:spPr>
          <a:xfrm flipH="1">
            <a:off x="1439170" y="3226902"/>
            <a:ext cx="424362" cy="424362"/>
          </a:xfrm>
          <a:prstGeom prst="straightConnector1">
            <a:avLst/>
          </a:prstGeom>
          <a:ln w="666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B0AF2C-3563-3CE7-A954-7D8A627AF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3/30/2023</a:t>
            </a:r>
          </a:p>
        </p:txBody>
      </p:sp>
    </p:spTree>
    <p:extLst>
      <p:ext uri="{BB962C8B-B14F-4D97-AF65-F5344CB8AC3E}">
        <p14:creationId xmlns:p14="http://schemas.microsoft.com/office/powerpoint/2010/main" val="310386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DCCBC-A61A-8A38-81D4-3B1AC0A4B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01" y="-55901"/>
            <a:ext cx="11284408" cy="5665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Wiener </a:t>
            </a:r>
            <a:r>
              <a:rPr lang="en-US" sz="2800" b="1" dirty="0"/>
              <a:t>vs Adaptive filters</a:t>
            </a:r>
            <a:r>
              <a:rPr 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during transients (CEB_SEIS_V as target)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37CD0C-FA43-E4CF-9164-92638D98E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3662" y="6367553"/>
            <a:ext cx="4114800" cy="365125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4th G2Net Training School, Aristotle University of Thessaloniki, Greece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214C9C-D84C-6CA2-520F-B74A5B675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7597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3C81893-D47A-4D80-94CE-8D146E2732FF}" type="slidenum">
              <a:rPr lang="en-US"/>
              <a:pPr>
                <a:spcAft>
                  <a:spcPts val="600"/>
                </a:spcAft>
              </a:pPr>
              <a:t>27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AAEE3B-0F18-3B23-3F8B-B118959255FB}"/>
              </a:ext>
            </a:extLst>
          </p:cNvPr>
          <p:cNvSpPr/>
          <p:nvPr/>
        </p:nvSpPr>
        <p:spPr>
          <a:xfrm>
            <a:off x="0" y="-10276"/>
            <a:ext cx="117764" cy="68580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93549B-D24B-7BDF-8AD9-5FA6EDB71138}"/>
              </a:ext>
            </a:extLst>
          </p:cNvPr>
          <p:cNvSpPr txBox="1"/>
          <p:nvPr/>
        </p:nvSpPr>
        <p:spPr>
          <a:xfrm>
            <a:off x="7138382" y="888217"/>
            <a:ext cx="4104275" cy="1754326"/>
          </a:xfrm>
          <a:prstGeom prst="rect">
            <a:avLst/>
          </a:prstGeom>
          <a:solidFill>
            <a:srgbClr val="F5A7F1">
              <a:alpha val="3098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FTF RLS performs within a dB of the dynamic Wiener filter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During quiet-times its performance is between the static and the dynamic Wiener filters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5918434F-FC78-85FF-65AC-E86895E1DE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6" t="3241" r="7487" b="1827"/>
          <a:stretch/>
        </p:blipFill>
        <p:spPr>
          <a:xfrm>
            <a:off x="398120" y="660286"/>
            <a:ext cx="6653448" cy="50200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DCEFC9-F109-D677-E9DD-C9C18D874A57}"/>
              </a:ext>
            </a:extLst>
          </p:cNvPr>
          <p:cNvSpPr txBox="1"/>
          <p:nvPr/>
        </p:nvSpPr>
        <p:spPr>
          <a:xfrm>
            <a:off x="7138382" y="2925451"/>
            <a:ext cx="4104275" cy="2031325"/>
          </a:xfrm>
          <a:prstGeom prst="rect">
            <a:avLst/>
          </a:prstGeom>
          <a:solidFill>
            <a:srgbClr val="FF0000">
              <a:alpha val="31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Performance can be improved by modifying the rescue procedure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Soft-constrained initialization is in play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Decorrelate inputs to stabilize the condition number of the forward and backward predictor matrices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1D2A43-64EB-DFFB-2CCB-6642C54CC22D}"/>
              </a:ext>
            </a:extLst>
          </p:cNvPr>
          <p:cNvCxnSpPr>
            <a:cxnSpLocks/>
          </p:cNvCxnSpPr>
          <p:nvPr/>
        </p:nvCxnSpPr>
        <p:spPr>
          <a:xfrm flipV="1">
            <a:off x="3148197" y="3732838"/>
            <a:ext cx="383105" cy="534741"/>
          </a:xfrm>
          <a:prstGeom prst="straightConnector1">
            <a:avLst/>
          </a:prstGeom>
          <a:ln w="66675">
            <a:solidFill>
              <a:srgbClr val="F5A7F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CDF209-B829-71BF-7F15-BE8EEBD7BAAD}"/>
              </a:ext>
            </a:extLst>
          </p:cNvPr>
          <p:cNvCxnSpPr>
            <a:cxnSpLocks/>
          </p:cNvCxnSpPr>
          <p:nvPr/>
        </p:nvCxnSpPr>
        <p:spPr>
          <a:xfrm flipH="1" flipV="1">
            <a:off x="1268036" y="3899440"/>
            <a:ext cx="233231" cy="736277"/>
          </a:xfrm>
          <a:prstGeom prst="straightConnector1">
            <a:avLst/>
          </a:prstGeom>
          <a:ln w="66675">
            <a:solidFill>
              <a:srgbClr val="F5A7F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97CC7C-E8FC-758C-CF91-6E1E9833EDA7}"/>
              </a:ext>
            </a:extLst>
          </p:cNvPr>
          <p:cNvCxnSpPr>
            <a:cxnSpLocks/>
          </p:cNvCxnSpPr>
          <p:nvPr/>
        </p:nvCxnSpPr>
        <p:spPr>
          <a:xfrm flipV="1">
            <a:off x="5876205" y="4107851"/>
            <a:ext cx="383105" cy="534741"/>
          </a:xfrm>
          <a:prstGeom prst="straightConnector1">
            <a:avLst/>
          </a:prstGeom>
          <a:ln w="66675">
            <a:solidFill>
              <a:srgbClr val="F5A7F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DFFB60-4867-C1D0-8B85-71F39C004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3/30/2023</a:t>
            </a:r>
          </a:p>
        </p:txBody>
      </p:sp>
    </p:spTree>
    <p:extLst>
      <p:ext uri="{BB962C8B-B14F-4D97-AF65-F5344CB8AC3E}">
        <p14:creationId xmlns:p14="http://schemas.microsoft.com/office/powerpoint/2010/main" val="262479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DCCBC-A61A-8A38-81D4-3B1AC0A4B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01" y="-55901"/>
            <a:ext cx="11284408" cy="5665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Wiener </a:t>
            </a:r>
            <a:r>
              <a:rPr lang="en-US" sz="2800" b="1" dirty="0"/>
              <a:t>vs Adaptive filters</a:t>
            </a:r>
            <a:r>
              <a:rPr 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(CEB_SEIS_N as target)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37CD0C-FA43-E4CF-9164-92638D98E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3662" y="6367553"/>
            <a:ext cx="4114800" cy="365125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4th G2Net Training School, Aristotle University of Thessaloniki, Greece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214C9C-D84C-6CA2-520F-B74A5B675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482599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3C81893-D47A-4D80-94CE-8D146E2732FF}" type="slidenum">
              <a:rPr lang="en-US"/>
              <a:pPr>
                <a:spcAft>
                  <a:spcPts val="600"/>
                </a:spcAft>
              </a:pPr>
              <a:t>28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AAEE3B-0F18-3B23-3F8B-B118959255FB}"/>
              </a:ext>
            </a:extLst>
          </p:cNvPr>
          <p:cNvSpPr/>
          <p:nvPr/>
        </p:nvSpPr>
        <p:spPr>
          <a:xfrm>
            <a:off x="0" y="-10276"/>
            <a:ext cx="117764" cy="68580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EA9B22-F927-2B17-3A91-63B8AE1B5165}"/>
              </a:ext>
            </a:extLst>
          </p:cNvPr>
          <p:cNvSpPr txBox="1"/>
          <p:nvPr/>
        </p:nvSpPr>
        <p:spPr>
          <a:xfrm>
            <a:off x="7249524" y="2373781"/>
            <a:ext cx="4114800" cy="923330"/>
          </a:xfrm>
          <a:prstGeom prst="rect">
            <a:avLst/>
          </a:prstGeom>
          <a:solidFill>
            <a:schemeClr val="accent1">
              <a:lumMod val="40000"/>
              <a:lumOff val="60000"/>
              <a:alpha val="31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Static Wiener filter performance worse for transients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Unfavorable wave-types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93549B-D24B-7BDF-8AD9-5FA6EDB71138}"/>
              </a:ext>
            </a:extLst>
          </p:cNvPr>
          <p:cNvSpPr txBox="1"/>
          <p:nvPr/>
        </p:nvSpPr>
        <p:spPr>
          <a:xfrm>
            <a:off x="7215844" y="5032444"/>
            <a:ext cx="4104275" cy="646331"/>
          </a:xfrm>
          <a:prstGeom prst="rect">
            <a:avLst/>
          </a:prstGeom>
          <a:solidFill>
            <a:srgbClr val="F5A7F1">
              <a:alpha val="3098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Performance of FTF RLS comparable to dynamic Wiener filter performance</a:t>
            </a:r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57F54BF0-8931-CC19-571C-AEA7113947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8" t="2726" r="1205"/>
          <a:stretch/>
        </p:blipFill>
        <p:spPr>
          <a:xfrm>
            <a:off x="402336" y="658368"/>
            <a:ext cx="6624509" cy="47387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B6648C-1BF9-5EB7-1DB8-DB2A59C526BE}"/>
              </a:ext>
            </a:extLst>
          </p:cNvPr>
          <p:cNvSpPr txBox="1"/>
          <p:nvPr/>
        </p:nvSpPr>
        <p:spPr>
          <a:xfrm>
            <a:off x="7238999" y="3564613"/>
            <a:ext cx="4114800" cy="1200329"/>
          </a:xfrm>
          <a:prstGeom prst="rect">
            <a:avLst/>
          </a:prstGeom>
          <a:solidFill>
            <a:srgbClr val="92D050">
              <a:alpha val="31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IPNLMS performance comparable to or better than FTF-RLS for transients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Performance worse by 3-4 dBs during quiet-times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1F54BE-20ED-FD8A-A1C2-25CD6C67BE83}"/>
              </a:ext>
            </a:extLst>
          </p:cNvPr>
          <p:cNvSpPr txBox="1"/>
          <p:nvPr/>
        </p:nvSpPr>
        <p:spPr>
          <a:xfrm>
            <a:off x="7215844" y="847771"/>
            <a:ext cx="4114800" cy="1200329"/>
          </a:xfrm>
          <a:prstGeom prst="rect">
            <a:avLst/>
          </a:prstGeom>
          <a:solidFill>
            <a:schemeClr val="bg1">
              <a:alpha val="31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Maximum gain of about 10 dB during quiet times (was 25 dB for V-target)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Performance worse by about 2-3 dB during noisy-times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9C001D-1F66-E0DE-1932-A193F04C7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3/30/2023</a:t>
            </a:r>
          </a:p>
        </p:txBody>
      </p:sp>
    </p:spTree>
    <p:extLst>
      <p:ext uri="{BB962C8B-B14F-4D97-AF65-F5344CB8AC3E}">
        <p14:creationId xmlns:p14="http://schemas.microsoft.com/office/powerpoint/2010/main" val="287491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DCCBC-A61A-8A38-81D4-3B1AC0A4B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01" y="-55901"/>
            <a:ext cx="11284408" cy="5665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Wiener </a:t>
            </a:r>
            <a:r>
              <a:rPr lang="en-US" sz="2800" b="1" dirty="0"/>
              <a:t>vs Adaptive filters</a:t>
            </a:r>
            <a:r>
              <a:rPr 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at the onset (CEB_SEIS_V as target)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37CD0C-FA43-E4CF-9164-92638D98E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3662" y="6367553"/>
            <a:ext cx="4114800" cy="365125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4th G2Net Training School, Aristotle University of Thessaloniki, Greece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214C9C-D84C-6CA2-520F-B74A5B675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7597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3C81893-D47A-4D80-94CE-8D146E2732FF}" type="slidenum">
              <a:rPr lang="en-US"/>
              <a:pPr>
                <a:spcAft>
                  <a:spcPts val="600"/>
                </a:spcAft>
              </a:pPr>
              <a:t>29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AAEE3B-0F18-3B23-3F8B-B118959255FB}"/>
              </a:ext>
            </a:extLst>
          </p:cNvPr>
          <p:cNvSpPr/>
          <p:nvPr/>
        </p:nvSpPr>
        <p:spPr>
          <a:xfrm>
            <a:off x="0" y="-10276"/>
            <a:ext cx="117764" cy="68580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EA9B22-F927-2B17-3A91-63B8AE1B5165}"/>
              </a:ext>
            </a:extLst>
          </p:cNvPr>
          <p:cNvSpPr txBox="1"/>
          <p:nvPr/>
        </p:nvSpPr>
        <p:spPr>
          <a:xfrm>
            <a:off x="7138382" y="909348"/>
            <a:ext cx="4114800" cy="1200329"/>
          </a:xfrm>
          <a:prstGeom prst="rect">
            <a:avLst/>
          </a:prstGeom>
          <a:solidFill>
            <a:srgbClr val="92D050">
              <a:alpha val="31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IPNLMS convergence times is the same as that of FTF-RLS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Performance worse by 3 dBs for quiet times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93549B-D24B-7BDF-8AD9-5FA6EDB71138}"/>
              </a:ext>
            </a:extLst>
          </p:cNvPr>
          <p:cNvSpPr txBox="1"/>
          <p:nvPr/>
        </p:nvSpPr>
        <p:spPr>
          <a:xfrm>
            <a:off x="7138382" y="2358330"/>
            <a:ext cx="4104275" cy="1200329"/>
          </a:xfrm>
          <a:prstGeom prst="rect">
            <a:avLst/>
          </a:prstGeom>
          <a:solidFill>
            <a:srgbClr val="F5A7F1">
              <a:alpha val="3098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FTF RLS comparable to that of dynamic Wiener filter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Performance close to static Wiener filter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C32980A-2782-DFC4-3F2A-ACD7B3BFD1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8" t="2504" r="1256"/>
          <a:stretch/>
        </p:blipFill>
        <p:spPr>
          <a:xfrm>
            <a:off x="402336" y="658367"/>
            <a:ext cx="6602957" cy="473659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58990C9-6DF6-3EF2-F4E6-2FA8A0E54838}"/>
              </a:ext>
            </a:extLst>
          </p:cNvPr>
          <p:cNvCxnSpPr>
            <a:cxnSpLocks/>
          </p:cNvCxnSpPr>
          <p:nvPr/>
        </p:nvCxnSpPr>
        <p:spPr>
          <a:xfrm flipH="1">
            <a:off x="3495938" y="3312763"/>
            <a:ext cx="329218" cy="577226"/>
          </a:xfrm>
          <a:prstGeom prst="straightConnector1">
            <a:avLst/>
          </a:prstGeom>
          <a:ln w="66675">
            <a:solidFill>
              <a:srgbClr val="F5A7F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98ADA4F-B4B2-7044-75EC-ED93A98D2677}"/>
              </a:ext>
            </a:extLst>
          </p:cNvPr>
          <p:cNvCxnSpPr/>
          <p:nvPr/>
        </p:nvCxnSpPr>
        <p:spPr>
          <a:xfrm flipH="1">
            <a:off x="1439170" y="2216515"/>
            <a:ext cx="424362" cy="424362"/>
          </a:xfrm>
          <a:prstGeom prst="straightConnector1">
            <a:avLst/>
          </a:prstGeom>
          <a:ln w="666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96528D-0C57-5A7D-1176-49C11F1D1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3/30/2023</a:t>
            </a:r>
          </a:p>
        </p:txBody>
      </p:sp>
    </p:spTree>
    <p:extLst>
      <p:ext uri="{BB962C8B-B14F-4D97-AF65-F5344CB8AC3E}">
        <p14:creationId xmlns:p14="http://schemas.microsoft.com/office/powerpoint/2010/main" val="256131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DCCBC-A61A-8A38-81D4-3B1AC0A4B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02" y="65345"/>
            <a:ext cx="9276178" cy="5665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Newtonian noise</a:t>
            </a: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fundamentals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FC2883A-A46C-4284-9FA2-5AC0504E0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37CD0C-FA43-E4CF-9164-92638D98E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4th G2Net Training School, Aristotle University of Thessaloniki, Greece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214C9C-D84C-6CA2-520F-B74A5B675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3C81893-D47A-4D80-94CE-8D146E2732FF}" type="slidenum">
              <a:rPr lang="en-US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1B3797-FDB8-285C-097C-1115EB359CB1}"/>
                  </a:ext>
                </a:extLst>
              </p:cNvPr>
              <p:cNvSpPr txBox="1"/>
              <p:nvPr/>
            </p:nvSpPr>
            <p:spPr>
              <a:xfrm>
                <a:off x="234002" y="816795"/>
                <a:ext cx="6613724" cy="2374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Mirror acceleration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𝛿</m:t>
                    </m:r>
                    <m:acc>
                      <m:accPr>
                        <m:chr m:val="⃗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𝐺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</m:acc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den>
                        </m:f>
                      </m:e>
                    </m:nary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</m:d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1600" dirty="0"/>
                  <a:t>, </a:t>
                </a:r>
              </a:p>
              <a:p>
                <a:pPr marL="0" indent="0">
                  <a:buNone/>
                </a:pPr>
                <a:r>
                  <a:rPr lang="en-US" sz="1600" dirty="0"/>
                  <a:t>	where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 is the seismic displacement field,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1600" dirty="0"/>
                  <a:t> the density </a:t>
                </a:r>
              </a:p>
              <a:p>
                <a:pPr marL="0" indent="0">
                  <a:buNone/>
                </a:pPr>
                <a:r>
                  <a:rPr lang="en-US" sz="1600" dirty="0"/>
                  <a:t>	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  <m:sSub>
                          <m:sSub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n-US" sz="1600" b="0" i="0" dirty="0" smtClean="0">
                        <a:latin typeface="Cambria Math" panose="02040503050406030204" pitchFamily="18" charset="0"/>
                      </a:rPr>
                      <m:t>=(</m:t>
                    </m:r>
                    <m:acc>
                      <m:accPr>
                        <m:chr m:val="⃗"/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600" b="0" i="0" dirty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</m:acc>
                    <m:r>
                      <a:rPr lang="en-US" sz="1600" b="0" i="0" dirty="0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b="0" i="0" dirty="0" smtClean="0"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US" sz="1600" b="0" i="0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sz="1600" b="0" i="0" dirty="0" smtClean="0">
                        <a:latin typeface="Cambria Math" panose="02040503050406030204" pitchFamily="18" charset="0"/>
                      </a:rPr>
                      <m:t>)/|</m:t>
                    </m:r>
                    <m:acc>
                      <m:accPr>
                        <m:chr m:val="⃗"/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600" b="0" i="0" dirty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</m:acc>
                    <m:r>
                      <a:rPr lang="en-US" sz="1600" b="0" i="0" dirty="0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b="0" i="0" dirty="0" smtClean="0"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US" sz="1600" b="0" i="0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sz="1600" b="0" i="0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16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Relies on finite element/difference simulations of elastic wave equation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Elastic properties of the medium and the noise source properties need to be known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1B3797-FDB8-285C-097C-1115EB359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02" y="816795"/>
                <a:ext cx="6613724" cy="2374561"/>
              </a:xfrm>
              <a:prstGeom prst="rect">
                <a:avLst/>
              </a:prstGeom>
              <a:blipFill>
                <a:blip r:embed="rId4"/>
                <a:stretch>
                  <a:fillRect l="-829" t="-3333" b="-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2CB3E9-2024-1F68-C818-7AA09F291052}"/>
                  </a:ext>
                </a:extLst>
              </p:cNvPr>
              <p:cNvSpPr txBox="1"/>
              <p:nvPr/>
            </p:nvSpPr>
            <p:spPr>
              <a:xfrm>
                <a:off x="234002" y="3670553"/>
                <a:ext cx="6025793" cy="2101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For surface detectors, the linear dependence of NN and seismic surface displacement allows for designing a Wiener filter given by the residual </a:t>
                </a:r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=1− 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𝑆𝑁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𝑆𝑆</m:t>
                                        </m:r>
                                      </m:sub>
                                    </m:sSub>
                                  </m:e>
                                </m:acc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  <m:acc>
                          <m:accPr>
                            <m:chr m:val="⃗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𝑁𝑆</m:t>
                                </m:r>
                              </m:sub>
                            </m:sSub>
                          </m:e>
                        </m:acc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𝑁𝑁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6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𝑆𝑁</m:t>
                        </m:r>
                      </m:sub>
                    </m:sSub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600" dirty="0"/>
                  <a:t> correspond to the cross and auto-spectral densities between observed seismic noise and ‘expected’ Newtonian noise (</a:t>
                </a:r>
                <a:r>
                  <a:rPr lang="en-US" sz="1600" dirty="0">
                    <a:hlinkClick r:id="rId5"/>
                  </a:rPr>
                  <a:t>Badaracco &amp; Harms  2019</a:t>
                </a:r>
                <a:r>
                  <a:rPr lang="en-US" sz="1600" dirty="0"/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2CB3E9-2024-1F68-C818-7AA09F291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02" y="3670553"/>
                <a:ext cx="6025793" cy="2101986"/>
              </a:xfrm>
              <a:prstGeom prst="rect">
                <a:avLst/>
              </a:prstGeom>
              <a:blipFill>
                <a:blip r:embed="rId6"/>
                <a:stretch>
                  <a:fillRect l="-404" t="-870" b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test">
            <a:hlinkClick r:id="" action="ppaction://media"/>
            <a:extLst>
              <a:ext uri="{FF2B5EF4-FFF2-40B4-BE49-F238E27FC236}">
                <a16:creationId xmlns:a16="http://schemas.microsoft.com/office/drawing/2014/main" id="{9B59F06A-3200-8BFA-EF6D-8F6B7D364B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55604" y="816795"/>
            <a:ext cx="4837000" cy="38124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C1C32E-6F8A-76FA-A2DF-35B9870C7D67}"/>
                  </a:ext>
                </a:extLst>
              </p:cNvPr>
              <p:cNvSpPr txBox="1"/>
              <p:nvPr/>
            </p:nvSpPr>
            <p:spPr>
              <a:xfrm flipH="1">
                <a:off x="7162022" y="4814881"/>
                <a:ext cx="44241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i="1" dirty="0">
                    <a:solidFill>
                      <a:schemeClr val="tx2"/>
                    </a:solidFill>
                  </a:rPr>
                  <a:t>A toy representation of seismic surface wave inducing mirror motion due to gravitational coupling, </a:t>
                </a:r>
                <a14:m>
                  <m:oMath xmlns:m="http://schemas.openxmlformats.org/officeDocument/2006/math">
                    <m:r>
                      <a:rPr lang="en-US" sz="12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12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𝟐𝟓</m:t>
                    </m:r>
                    <m:r>
                      <a:rPr lang="en-US" sz="12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12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2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sz="1200" b="1" i="1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200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1200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𝟐𝟎</m:t>
                    </m:r>
                    <m:r>
                      <a:rPr lang="en-US" sz="1200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1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𝑯𝒛</m:t>
                    </m:r>
                  </m:oMath>
                </a14:m>
                <a:endParaRPr lang="en-US" sz="1200" b="1" i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C1C32E-6F8A-76FA-A2DF-35B9870C7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162022" y="4814881"/>
                <a:ext cx="4424164" cy="461665"/>
              </a:xfrm>
              <a:prstGeom prst="rect">
                <a:avLst/>
              </a:prstGeom>
              <a:blipFill>
                <a:blip r:embed="rId8"/>
                <a:stretch>
                  <a:fillRect t="-131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025AA6-FAA0-099B-0C64-869C8B1C4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3/30/2023</a:t>
            </a:r>
          </a:p>
        </p:txBody>
      </p:sp>
    </p:spTree>
    <p:extLst>
      <p:ext uri="{BB962C8B-B14F-4D97-AF65-F5344CB8AC3E}">
        <p14:creationId xmlns:p14="http://schemas.microsoft.com/office/powerpoint/2010/main" val="65281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DCCBC-A61A-8A38-81D4-3B1AC0A4B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01" y="-55901"/>
            <a:ext cx="11284408" cy="5665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Wiener </a:t>
            </a:r>
            <a:r>
              <a:rPr lang="en-US" sz="2800" b="1" dirty="0"/>
              <a:t>vs Adaptive filters</a:t>
            </a:r>
            <a:r>
              <a:rPr 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during transients (CEB_SEIS_N as target)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37CD0C-FA43-E4CF-9164-92638D98E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3662" y="6367553"/>
            <a:ext cx="4114800" cy="365125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4th G2Net Training School, Aristotle University of Thessaloniki, Greece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214C9C-D84C-6CA2-520F-B74A5B675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7597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3C81893-D47A-4D80-94CE-8D146E2732FF}" type="slidenum">
              <a:rPr lang="en-US"/>
              <a:pPr>
                <a:spcAft>
                  <a:spcPts val="600"/>
                </a:spcAft>
              </a:pPr>
              <a:t>30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AAEE3B-0F18-3B23-3F8B-B118959255FB}"/>
              </a:ext>
            </a:extLst>
          </p:cNvPr>
          <p:cNvSpPr/>
          <p:nvPr/>
        </p:nvSpPr>
        <p:spPr>
          <a:xfrm>
            <a:off x="0" y="-10276"/>
            <a:ext cx="117764" cy="68580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93549B-D24B-7BDF-8AD9-5FA6EDB71138}"/>
              </a:ext>
            </a:extLst>
          </p:cNvPr>
          <p:cNvSpPr txBox="1"/>
          <p:nvPr/>
        </p:nvSpPr>
        <p:spPr>
          <a:xfrm>
            <a:off x="7138382" y="888217"/>
            <a:ext cx="4104275" cy="1200329"/>
          </a:xfrm>
          <a:prstGeom prst="rect">
            <a:avLst/>
          </a:prstGeom>
          <a:solidFill>
            <a:schemeClr val="accent1">
              <a:lumMod val="40000"/>
              <a:lumOff val="60000"/>
              <a:alpha val="3098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During noisy times,  performance of all algorithms are comparable except for the static Wiener filter, which adds noise to the data-stream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DCEFC9-F109-D677-E9DD-C9C18D874A57}"/>
                  </a:ext>
                </a:extLst>
              </p:cNvPr>
              <p:cNvSpPr txBox="1"/>
              <p:nvPr/>
            </p:nvSpPr>
            <p:spPr>
              <a:xfrm>
                <a:off x="7138382" y="2479263"/>
                <a:ext cx="4104275" cy="1200329"/>
              </a:xfrm>
              <a:prstGeom prst="rect">
                <a:avLst/>
              </a:prstGeom>
              <a:solidFill>
                <a:srgbClr val="F5A7F1">
                  <a:alpha val="31000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FTF RLS performance is close to dynamic Wiener filter and outperforms IPNLMS marginally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1−2</m:t>
                    </m:r>
                  </m:oMath>
                </a14:m>
                <a:r>
                  <a:rPr lang="en-US" dirty="0"/>
                  <a:t> dB)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DCEFC9-F109-D677-E9DD-C9C18D874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8382" y="2479263"/>
                <a:ext cx="4104275" cy="1200329"/>
              </a:xfrm>
              <a:prstGeom prst="rect">
                <a:avLst/>
              </a:prstGeom>
              <a:blipFill>
                <a:blip r:embed="rId2"/>
                <a:stretch>
                  <a:fillRect l="-1040" t="-3046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044D0CC2-595A-9FAC-FB23-CCAFCB7C5F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0" t="2431" r="1567"/>
          <a:stretch/>
        </p:blipFill>
        <p:spPr>
          <a:xfrm>
            <a:off x="402336" y="658367"/>
            <a:ext cx="6572939" cy="473659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7B9BBD-4C90-4532-08C3-333DB6493352}"/>
              </a:ext>
            </a:extLst>
          </p:cNvPr>
          <p:cNvCxnSpPr/>
          <p:nvPr/>
        </p:nvCxnSpPr>
        <p:spPr>
          <a:xfrm flipH="1">
            <a:off x="3609300" y="2448904"/>
            <a:ext cx="424362" cy="424362"/>
          </a:xfrm>
          <a:prstGeom prst="straightConnector1">
            <a:avLst/>
          </a:prstGeom>
          <a:ln w="66675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3D9CC81-AA15-EBAF-3FA8-2F0044BAEE11}"/>
              </a:ext>
            </a:extLst>
          </p:cNvPr>
          <p:cNvSpPr txBox="1"/>
          <p:nvPr/>
        </p:nvSpPr>
        <p:spPr>
          <a:xfrm>
            <a:off x="7138382" y="3999054"/>
            <a:ext cx="4104275" cy="1200329"/>
          </a:xfrm>
          <a:prstGeom prst="rect">
            <a:avLst/>
          </a:prstGeom>
          <a:solidFill>
            <a:srgbClr val="FF0000">
              <a:alpha val="31000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Overall cancellation of the horizontal channel using vertical channels as input is a challenging problem and is a scenario similar to NN-cancellation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ED95CE-20E0-EA86-44CF-232A4A5CB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3/30/2023</a:t>
            </a:r>
          </a:p>
        </p:txBody>
      </p:sp>
    </p:spTree>
    <p:extLst>
      <p:ext uri="{BB962C8B-B14F-4D97-AF65-F5344CB8AC3E}">
        <p14:creationId xmlns:p14="http://schemas.microsoft.com/office/powerpoint/2010/main" val="278324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DCCBC-A61A-8A38-81D4-3B1AC0A4B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01" y="9154"/>
            <a:ext cx="11284408" cy="5665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/>
              <a:t>Conclusions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37CD0C-FA43-E4CF-9164-92638D98E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3662" y="6367553"/>
            <a:ext cx="4114800" cy="365125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4th G2Net Training School, Aristotle University of Thessaloniki, Greece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214C9C-D84C-6CA2-520F-B74A5B675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7597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3C81893-D47A-4D80-94CE-8D146E2732FF}" type="slidenum">
              <a:rPr lang="en-US"/>
              <a:pPr>
                <a:spcAft>
                  <a:spcPts val="600"/>
                </a:spcAft>
              </a:pPr>
              <a:t>31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AAEE3B-0F18-3B23-3F8B-B118959255FB}"/>
              </a:ext>
            </a:extLst>
          </p:cNvPr>
          <p:cNvSpPr/>
          <p:nvPr/>
        </p:nvSpPr>
        <p:spPr>
          <a:xfrm>
            <a:off x="0" y="-10276"/>
            <a:ext cx="117764" cy="68580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93549B-D24B-7BDF-8AD9-5FA6EDB71138}"/>
              </a:ext>
            </a:extLst>
          </p:cNvPr>
          <p:cNvSpPr txBox="1"/>
          <p:nvPr/>
        </p:nvSpPr>
        <p:spPr>
          <a:xfrm>
            <a:off x="520350" y="888217"/>
            <a:ext cx="10722308" cy="923330"/>
          </a:xfrm>
          <a:prstGeom prst="rect">
            <a:avLst/>
          </a:prstGeom>
          <a:solidFill>
            <a:schemeClr val="accent1">
              <a:lumMod val="40000"/>
              <a:lumOff val="60000"/>
              <a:alpha val="3098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55 vertical component 4.5 Hz geophones in the CEB, 28 in the NEB and 30 in the WEB were installed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digitization at 500 </a:t>
            </a:r>
            <a:r>
              <a:rPr lang="en-US" dirty="0" err="1"/>
              <a:t>sps</a:t>
            </a:r>
            <a:r>
              <a:rPr lang="en-US" dirty="0"/>
              <a:t> performed within the sensors and data readout was integrated with the Virgo DAQ system (time synchronized)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9A4809-2D02-B3ED-5DC9-D2C0C2C58644}"/>
              </a:ext>
            </a:extLst>
          </p:cNvPr>
          <p:cNvSpPr txBox="1"/>
          <p:nvPr/>
        </p:nvSpPr>
        <p:spPr>
          <a:xfrm>
            <a:off x="520350" y="1999067"/>
            <a:ext cx="10722308" cy="646331"/>
          </a:xfrm>
          <a:prstGeom prst="rect">
            <a:avLst/>
          </a:prstGeom>
          <a:solidFill>
            <a:schemeClr val="accent1">
              <a:lumMod val="40000"/>
              <a:lumOff val="60000"/>
              <a:alpha val="3098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Sensor locations - optimization studies based on seismic wavefield characteristics and simulated NN were performed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79526A-0F9F-7966-1612-7814F6871174}"/>
              </a:ext>
            </a:extLst>
          </p:cNvPr>
          <p:cNvSpPr txBox="1"/>
          <p:nvPr/>
        </p:nvSpPr>
        <p:spPr>
          <a:xfrm>
            <a:off x="515051" y="2832918"/>
            <a:ext cx="10722308" cy="646331"/>
          </a:xfrm>
          <a:prstGeom prst="rect">
            <a:avLst/>
          </a:prstGeom>
          <a:solidFill>
            <a:schemeClr val="accent1">
              <a:lumMod val="40000"/>
              <a:lumOff val="60000"/>
              <a:alpha val="3098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An online NNC implementation </a:t>
            </a:r>
            <a:r>
              <a:rPr lang="en-US" dirty="0"/>
              <a:t>has been done based on the static Wiener filter case</a:t>
            </a:r>
            <a:r>
              <a:rPr lang="en-US" sz="1800" dirty="0"/>
              <a:t> (</a:t>
            </a:r>
            <a:r>
              <a:rPr lang="en-US" sz="1800" dirty="0">
                <a:hlinkClick r:id="rId2"/>
              </a:rPr>
              <a:t>https://git.ligo.org/virgo/virgoapp/NNCfilter/-/tree/NNCTest01</a:t>
            </a:r>
            <a:r>
              <a:rPr lang="en-US" sz="1800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C02F8F-493C-E979-C71E-0B64F000CA96}"/>
              </a:ext>
            </a:extLst>
          </p:cNvPr>
          <p:cNvSpPr txBox="1"/>
          <p:nvPr/>
        </p:nvSpPr>
        <p:spPr>
          <a:xfrm>
            <a:off x="515051" y="3666769"/>
            <a:ext cx="10722308" cy="923330"/>
          </a:xfrm>
          <a:prstGeom prst="rect">
            <a:avLst/>
          </a:prstGeom>
          <a:solidFill>
            <a:schemeClr val="accent1">
              <a:lumMod val="40000"/>
              <a:lumOff val="60000"/>
              <a:alpha val="3098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Adaptive filter options were explored:  LMS (different classes) and RLS (FTF, FLA)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FTF-RLS were found to be robust, and were tested offline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Performance could be enhanced by designing better rescue algorithms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9A4017-4F68-8125-7221-F31742F033AA}"/>
              </a:ext>
            </a:extLst>
          </p:cNvPr>
          <p:cNvSpPr txBox="1"/>
          <p:nvPr/>
        </p:nvSpPr>
        <p:spPr>
          <a:xfrm>
            <a:off x="515051" y="4962139"/>
            <a:ext cx="10722308" cy="1477328"/>
          </a:xfrm>
          <a:prstGeom prst="rect">
            <a:avLst/>
          </a:prstGeom>
          <a:solidFill>
            <a:schemeClr val="accent1">
              <a:lumMod val="40000"/>
              <a:lumOff val="60000"/>
              <a:alpha val="3098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challenging problem of subtracting the horizontal seismic noise channel by using the vertical channel was considered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Gain of about 10 dB during quiet times and about 7-8 dB during noisy times could be achieved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Performance worse by about 15 dB compared to the scenario when the vertical channel was used as target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289E71-2739-4049-2378-1644CAD2D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3/30/2023</a:t>
            </a:r>
          </a:p>
        </p:txBody>
      </p:sp>
    </p:spTree>
    <p:extLst>
      <p:ext uri="{BB962C8B-B14F-4D97-AF65-F5344CB8AC3E}">
        <p14:creationId xmlns:p14="http://schemas.microsoft.com/office/powerpoint/2010/main" val="266273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6" grpId="0" animBg="1"/>
      <p:bldP spid="13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ny question marks on black background">
            <a:extLst>
              <a:ext uri="{FF2B5EF4-FFF2-40B4-BE49-F238E27FC236}">
                <a16:creationId xmlns:a16="http://schemas.microsoft.com/office/drawing/2014/main" id="{74BBDF4E-36CF-F00D-DDFF-C0003B5DA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95" r="2" b="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0DCCBC-A61A-8A38-81D4-3B1AC0A4B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/>
              <a:t>Questions?</a:t>
            </a:r>
            <a:endParaRPr lang="en-US" sz="48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37CD0C-FA43-E4CF-9164-92638D98E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2321" y="6356350"/>
            <a:ext cx="2809017" cy="365125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kern="120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4th G2Net Training School, Aristotle University of Thessaloniki, Greece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214C9C-D84C-6CA2-520F-B74A5B675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3C81893-D47A-4D80-94CE-8D146E2732FF}" type="slidenum">
              <a:rPr lang="en-US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32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D49F72-C0FF-C467-26E3-EF9655263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3/30/2023</a:t>
            </a:r>
          </a:p>
        </p:txBody>
      </p:sp>
    </p:spTree>
    <p:extLst>
      <p:ext uri="{BB962C8B-B14F-4D97-AF65-F5344CB8AC3E}">
        <p14:creationId xmlns:p14="http://schemas.microsoft.com/office/powerpoint/2010/main" val="4196411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DCCBC-A61A-8A38-81D4-3B1AC0A4B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02" y="65345"/>
            <a:ext cx="9276178" cy="5665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dirty="0" err="1"/>
              <a:t>AdV</a:t>
            </a:r>
            <a:r>
              <a:rPr lang="en-US" sz="3200" b="1" dirty="0"/>
              <a:t>+ Noise budget</a:t>
            </a:r>
            <a:endParaRPr lang="en-US" sz="3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214C9C-D84C-6CA2-520F-B74A5B675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3C81893-D47A-4D80-94CE-8D146E2732FF}" type="slidenum">
              <a:rPr lang="en-US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1B3797-FDB8-285C-097C-1115EB359CB1}"/>
              </a:ext>
            </a:extLst>
          </p:cNvPr>
          <p:cNvSpPr txBox="1"/>
          <p:nvPr/>
        </p:nvSpPr>
        <p:spPr>
          <a:xfrm>
            <a:off x="234001" y="816795"/>
            <a:ext cx="11394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Newtonian noise is expected to have dominant contribution to the O4b sensitivity (lower limit)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5207859-72F1-4ADB-5A87-A0F32FF6BB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" r="7122"/>
          <a:stretch/>
        </p:blipFill>
        <p:spPr>
          <a:xfrm>
            <a:off x="2788920" y="1216152"/>
            <a:ext cx="6571170" cy="519379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8B7B2EC-2FF8-A728-89E7-392093B37F58}"/>
              </a:ext>
            </a:extLst>
          </p:cNvPr>
          <p:cNvSpPr/>
          <p:nvPr/>
        </p:nvSpPr>
        <p:spPr>
          <a:xfrm>
            <a:off x="0" y="-10276"/>
            <a:ext cx="117764" cy="68580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FA1C48BD-A8A5-4A8A-B0A0-43EB537B3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4th G2Net Training School, Aristotle University of Thessaloniki, Greece</a:t>
            </a: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E0786461-461E-9154-7C22-723898F76C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3/30/2023</a:t>
            </a:r>
          </a:p>
        </p:txBody>
      </p:sp>
    </p:spTree>
    <p:extLst>
      <p:ext uri="{BB962C8B-B14F-4D97-AF65-F5344CB8AC3E}">
        <p14:creationId xmlns:p14="http://schemas.microsoft.com/office/powerpoint/2010/main" val="64412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DCCBC-A61A-8A38-81D4-3B1AC0A4B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02" y="65345"/>
            <a:ext cx="9276178" cy="56651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Newtonian noise</a:t>
            </a:r>
            <a:r>
              <a:rPr lang="en-US" sz="3200" b="1" dirty="0"/>
              <a:t> cancellation – Central Building Array layout</a:t>
            </a:r>
            <a:endParaRPr lang="en-US" sz="3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37CD0C-FA43-E4CF-9164-92638D98E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4th G2Net Training School, Aristotle University of Thessaloniki, Greece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214C9C-D84C-6CA2-520F-B74A5B675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3C81893-D47A-4D80-94CE-8D146E2732FF}" type="slidenum">
              <a:rPr lang="en-US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1B3797-FDB8-285C-097C-1115EB359CB1}"/>
              </a:ext>
            </a:extLst>
          </p:cNvPr>
          <p:cNvSpPr txBox="1"/>
          <p:nvPr/>
        </p:nvSpPr>
        <p:spPr>
          <a:xfrm>
            <a:off x="234001" y="816795"/>
            <a:ext cx="586199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total of 55, 5 Hz geophones deployed in the central building (CEB)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15 geophones level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40 geophones level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C396D5-1D2A-67DC-7559-8407124ACC0D}"/>
              </a:ext>
            </a:extLst>
          </p:cNvPr>
          <p:cNvSpPr txBox="1"/>
          <p:nvPr/>
        </p:nvSpPr>
        <p:spPr>
          <a:xfrm>
            <a:off x="6026913" y="816795"/>
            <a:ext cx="586199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Station positions were updated in May 2022 for optimal Newtonian noise cancellation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Data acquired continuously at 500 </a:t>
            </a:r>
            <a:r>
              <a:rPr lang="en-US" sz="1600" dirty="0" err="1"/>
              <a:t>sps</a:t>
            </a:r>
            <a:r>
              <a:rPr lang="en-US" sz="1600" dirty="0"/>
              <a:t> and integrated with Virgo DAQ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54B9A606-00DD-516B-7192-4533F0037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9" r="24789"/>
          <a:stretch/>
        </p:blipFill>
        <p:spPr>
          <a:xfrm>
            <a:off x="1073649" y="2017124"/>
            <a:ext cx="4342322" cy="38602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676A2C-3982-C624-42C7-E321CE579D00}"/>
              </a:ext>
            </a:extLst>
          </p:cNvPr>
          <p:cNvSpPr txBox="1"/>
          <p:nvPr/>
        </p:nvSpPr>
        <p:spPr>
          <a:xfrm flipH="1">
            <a:off x="1326301" y="5894685"/>
            <a:ext cx="4424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solidFill>
                  <a:schemeClr val="tx2"/>
                </a:solidFill>
              </a:rPr>
              <a:t>Geophone locations in the CEB prior to the upgrade in May 2022; The blue and the red dots represent the level 1 and level 2 geophones respectively 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7D94F8A8-7CB8-8DEE-8D3C-EAD2993649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9" r="24453"/>
          <a:stretch/>
        </p:blipFill>
        <p:spPr>
          <a:xfrm>
            <a:off x="6776030" y="2017124"/>
            <a:ext cx="4342321" cy="38366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B05EA85-4220-C66A-4F59-66845F82B8F9}"/>
              </a:ext>
            </a:extLst>
          </p:cNvPr>
          <p:cNvSpPr txBox="1"/>
          <p:nvPr/>
        </p:nvSpPr>
        <p:spPr>
          <a:xfrm flipH="1">
            <a:off x="6877771" y="5853760"/>
            <a:ext cx="4424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solidFill>
                  <a:schemeClr val="tx2"/>
                </a:solidFill>
              </a:rPr>
              <a:t>Geophone locations in the CEB after the upgrade in May 2022; Red dots with black edges correspond to the geophones whose positions were changed 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BB6B8A2-D1B5-244D-9D8F-3CFF687D829E}"/>
              </a:ext>
            </a:extLst>
          </p:cNvPr>
          <p:cNvSpPr/>
          <p:nvPr/>
        </p:nvSpPr>
        <p:spPr>
          <a:xfrm>
            <a:off x="5820310" y="3606229"/>
            <a:ext cx="724328" cy="4982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79F77C-F152-1408-240F-D03351A39CD5}"/>
              </a:ext>
            </a:extLst>
          </p:cNvPr>
          <p:cNvSpPr/>
          <p:nvPr/>
        </p:nvSpPr>
        <p:spPr>
          <a:xfrm>
            <a:off x="0" y="-10276"/>
            <a:ext cx="117764" cy="68580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FAA4E-048C-1B95-F66D-6E6937947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3/30/2023</a:t>
            </a:r>
          </a:p>
        </p:txBody>
      </p:sp>
    </p:spTree>
    <p:extLst>
      <p:ext uri="{BB962C8B-B14F-4D97-AF65-F5344CB8AC3E}">
        <p14:creationId xmlns:p14="http://schemas.microsoft.com/office/powerpoint/2010/main" val="189915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DCCBC-A61A-8A38-81D4-3B1AC0A4B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02" y="65345"/>
            <a:ext cx="9276178" cy="56651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Newtonian noise</a:t>
            </a:r>
            <a:r>
              <a:rPr lang="en-US" sz="3200" b="1" dirty="0"/>
              <a:t> cancellation – End Buildings Array layout</a:t>
            </a:r>
            <a:endParaRPr lang="en-US" sz="3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37CD0C-FA43-E4CF-9164-92638D98E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4th G2Net Training School, Aristotle University of Thessaloniki, Greece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214C9C-D84C-6CA2-520F-B74A5B675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3C81893-D47A-4D80-94CE-8D146E2732FF}" type="slidenum">
              <a:rPr lang="en-US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1B3797-FDB8-285C-097C-1115EB359CB1}"/>
              </a:ext>
            </a:extLst>
          </p:cNvPr>
          <p:cNvSpPr txBox="1"/>
          <p:nvPr/>
        </p:nvSpPr>
        <p:spPr>
          <a:xfrm>
            <a:off x="234001" y="816795"/>
            <a:ext cx="586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total of 30, 5 Hz geophones deployed in the West End Building (WEB)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C396D5-1D2A-67DC-7559-8407124ACC0D}"/>
              </a:ext>
            </a:extLst>
          </p:cNvPr>
          <p:cNvSpPr txBox="1"/>
          <p:nvPr/>
        </p:nvSpPr>
        <p:spPr>
          <a:xfrm>
            <a:off x="6026913" y="816795"/>
            <a:ext cx="586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total of 28, 5 Hz geophones deployed in the North End Building (NEB)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676A2C-3982-C624-42C7-E321CE579D00}"/>
              </a:ext>
            </a:extLst>
          </p:cNvPr>
          <p:cNvSpPr txBox="1"/>
          <p:nvPr/>
        </p:nvSpPr>
        <p:spPr>
          <a:xfrm flipH="1">
            <a:off x="1326301" y="5894685"/>
            <a:ext cx="442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solidFill>
                  <a:schemeClr val="tx2"/>
                </a:solidFill>
              </a:rPr>
              <a:t>Geophone locations in the WEB represented using the blue dots; Coordinate system origin at the CEB </a:t>
            </a:r>
            <a:r>
              <a:rPr lang="en-US" sz="1200" b="1" i="1" dirty="0" err="1">
                <a:solidFill>
                  <a:schemeClr val="tx2"/>
                </a:solidFill>
              </a:rPr>
              <a:t>beamsplitter</a:t>
            </a:r>
            <a:endParaRPr lang="en-US" sz="1200" b="1" i="1" dirty="0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05EA85-4220-C66A-4F59-66845F82B8F9}"/>
              </a:ext>
            </a:extLst>
          </p:cNvPr>
          <p:cNvSpPr txBox="1"/>
          <p:nvPr/>
        </p:nvSpPr>
        <p:spPr>
          <a:xfrm flipH="1">
            <a:off x="6877771" y="5853760"/>
            <a:ext cx="442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solidFill>
                  <a:schemeClr val="tx2"/>
                </a:solidFill>
              </a:rPr>
              <a:t>Geophone locations in the NEB represented using the blue dots; Coordinate system origin at the CEB </a:t>
            </a:r>
            <a:r>
              <a:rPr lang="en-US" sz="1200" b="1" i="1" dirty="0" err="1">
                <a:solidFill>
                  <a:schemeClr val="tx2"/>
                </a:solidFill>
              </a:rPr>
              <a:t>beamsplitter</a:t>
            </a:r>
            <a:endParaRPr lang="en-US" sz="1200" b="1" i="1" dirty="0">
              <a:solidFill>
                <a:schemeClr val="tx2"/>
              </a:solidFill>
            </a:endParaRPr>
          </a:p>
        </p:txBody>
      </p:sp>
      <p:pic>
        <p:nvPicPr>
          <p:cNvPr id="8" name="Picture 7" descr="Diagram, engineering drawing&#10;&#10;Description automatically generated">
            <a:extLst>
              <a:ext uri="{FF2B5EF4-FFF2-40B4-BE49-F238E27FC236}">
                <a16:creationId xmlns:a16="http://schemas.microsoft.com/office/drawing/2014/main" id="{287B12B5-5E87-2FFC-4EA5-B243C6E296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7" r="21418"/>
          <a:stretch/>
        </p:blipFill>
        <p:spPr>
          <a:xfrm>
            <a:off x="778088" y="1951320"/>
            <a:ext cx="4991351" cy="3947614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AA01DD5E-4F2F-84DB-5CF9-9796849043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5" r="24747"/>
          <a:stretch/>
        </p:blipFill>
        <p:spPr>
          <a:xfrm>
            <a:off x="6602265" y="1947791"/>
            <a:ext cx="4488687" cy="392389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271F30E-3C29-4118-71E9-3259BCA2C193}"/>
              </a:ext>
            </a:extLst>
          </p:cNvPr>
          <p:cNvSpPr/>
          <p:nvPr/>
        </p:nvSpPr>
        <p:spPr>
          <a:xfrm>
            <a:off x="0" y="-10276"/>
            <a:ext cx="117764" cy="68580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0CA183-C7F4-853B-17B4-2B9D8325E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3/30/2023</a:t>
            </a:r>
          </a:p>
        </p:txBody>
      </p:sp>
    </p:spTree>
    <p:extLst>
      <p:ext uri="{BB962C8B-B14F-4D97-AF65-F5344CB8AC3E}">
        <p14:creationId xmlns:p14="http://schemas.microsoft.com/office/powerpoint/2010/main" val="415841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DCCBC-A61A-8A38-81D4-3B1AC0A4B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02" y="65345"/>
            <a:ext cx="9276178" cy="5665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/>
              <a:t>NNC array – Noise PSD characteristics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37CD0C-FA43-E4CF-9164-92638D98E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4th G2Net Training School, Aristotle University of Thessaloniki, Greece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214C9C-D84C-6CA2-520F-B74A5B675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3C81893-D47A-4D80-94CE-8D146E2732FF}" type="slidenum">
              <a:rPr lang="en-US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1B3797-FDB8-285C-097C-1115EB359CB1}"/>
              </a:ext>
            </a:extLst>
          </p:cNvPr>
          <p:cNvSpPr txBox="1"/>
          <p:nvPr/>
        </p:nvSpPr>
        <p:spPr>
          <a:xfrm>
            <a:off x="234001" y="816795"/>
            <a:ext cx="5516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Performance of the NNC 5 Hz geophones are comparable to the GURALP seismometer in the CEB down to 0.4 Hz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676A2C-3982-C624-42C7-E321CE579D00}"/>
              </a:ext>
            </a:extLst>
          </p:cNvPr>
          <p:cNvSpPr txBox="1"/>
          <p:nvPr/>
        </p:nvSpPr>
        <p:spPr>
          <a:xfrm flipH="1">
            <a:off x="1326301" y="5894685"/>
            <a:ext cx="4424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solidFill>
                  <a:schemeClr val="tx2"/>
                </a:solidFill>
              </a:rPr>
              <a:t>`Mode of the PSD estimates for the CEB NNC geophones and the CEB GURALP seismometer (red curve) starting at GPS time</a:t>
            </a:r>
            <a:r>
              <a:rPr lang="en-US" sz="1200" b="1" i="1" dirty="0">
                <a:solidFill>
                  <a:schemeClr val="accent1">
                    <a:lumMod val="50000"/>
                  </a:schemeClr>
                </a:solidFill>
              </a:rPr>
              <a:t> 1359417600; PSD win length 600 s, 300 s overlap, total duration 86400 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05EA85-4220-C66A-4F59-66845F82B8F9}"/>
              </a:ext>
            </a:extLst>
          </p:cNvPr>
          <p:cNvSpPr txBox="1"/>
          <p:nvPr/>
        </p:nvSpPr>
        <p:spPr>
          <a:xfrm flipH="1">
            <a:off x="7160310" y="5894685"/>
            <a:ext cx="442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solidFill>
                  <a:schemeClr val="tx2"/>
                </a:solidFill>
              </a:rPr>
              <a:t>Seismic noise in band 10-40 Hz is composed of broadband as well as sharp spectral noise originating from machines at the site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C2D0A49B-C1CF-9318-E5FF-17A831DA7B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" t="3071" r="7652"/>
          <a:stretch/>
        </p:blipFill>
        <p:spPr>
          <a:xfrm>
            <a:off x="1145569" y="1630961"/>
            <a:ext cx="4566863" cy="4263724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928F596E-425A-112D-8220-BDDF54C8BA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" t="2315" r="7301"/>
          <a:stretch/>
        </p:blipFill>
        <p:spPr>
          <a:xfrm>
            <a:off x="6782357" y="1665576"/>
            <a:ext cx="4720613" cy="22131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334A51-9249-9535-B916-765B891FBA9C}"/>
              </a:ext>
            </a:extLst>
          </p:cNvPr>
          <p:cNvSpPr txBox="1"/>
          <p:nvPr/>
        </p:nvSpPr>
        <p:spPr>
          <a:xfrm>
            <a:off x="6384432" y="742246"/>
            <a:ext cx="5516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Spatial variation between 10-20 dB for frequencies between 10-20 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Both broadband and sharp spectral noise observed</a:t>
            </a:r>
          </a:p>
        </p:txBody>
      </p:sp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4937CA58-260A-FF14-7C32-6CAEB45875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" r="7725"/>
          <a:stretch/>
        </p:blipFill>
        <p:spPr>
          <a:xfrm>
            <a:off x="6782357" y="3674610"/>
            <a:ext cx="4668191" cy="2262006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88610DA7-9DD6-BBC8-B4E5-79A3BC9DA8D2}"/>
              </a:ext>
            </a:extLst>
          </p:cNvPr>
          <p:cNvSpPr/>
          <p:nvPr/>
        </p:nvSpPr>
        <p:spPr>
          <a:xfrm>
            <a:off x="5851133" y="3429000"/>
            <a:ext cx="693505" cy="449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918C5D-7A66-E3AC-678A-4C35F84B2E69}"/>
              </a:ext>
            </a:extLst>
          </p:cNvPr>
          <p:cNvSpPr/>
          <p:nvPr/>
        </p:nvSpPr>
        <p:spPr>
          <a:xfrm>
            <a:off x="0" y="-10276"/>
            <a:ext cx="117764" cy="68580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EA32B7-3F88-F24A-117D-8A453481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3/30/2023</a:t>
            </a:r>
          </a:p>
        </p:txBody>
      </p:sp>
    </p:spTree>
    <p:extLst>
      <p:ext uri="{BB962C8B-B14F-4D97-AF65-F5344CB8AC3E}">
        <p14:creationId xmlns:p14="http://schemas.microsoft.com/office/powerpoint/2010/main" val="312391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3" grpId="0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DCCBC-A61A-8A38-81D4-3B1AC0A4B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02" y="65345"/>
            <a:ext cx="9276178" cy="5665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/>
              <a:t>Noise characteristics – day-night variation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37CD0C-FA43-E4CF-9164-92638D98E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4th G2Net Training School, Aristotle University of Thessaloniki, Greece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214C9C-D84C-6CA2-520F-B74A5B675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3C81893-D47A-4D80-94CE-8D146E2732FF}" type="slidenum">
              <a:rPr lang="en-US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1B3797-FDB8-285C-097C-1115EB359CB1}"/>
              </a:ext>
            </a:extLst>
          </p:cNvPr>
          <p:cNvSpPr txBox="1"/>
          <p:nvPr/>
        </p:nvSpPr>
        <p:spPr>
          <a:xfrm>
            <a:off x="234001" y="816795"/>
            <a:ext cx="5516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Maximum seismic noise PSDs are observed at around noon every-day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 order of magnitude difference in PSDs can be observed between noisy and quiet times, especially in the frequency band 2-6 Hz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676A2C-3982-C624-42C7-E321CE579D00}"/>
              </a:ext>
            </a:extLst>
          </p:cNvPr>
          <p:cNvSpPr txBox="1"/>
          <p:nvPr/>
        </p:nvSpPr>
        <p:spPr>
          <a:xfrm flipH="1">
            <a:off x="1326301" y="5894685"/>
            <a:ext cx="442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solidFill>
                  <a:schemeClr val="tx2"/>
                </a:solidFill>
              </a:rPr>
              <a:t>Average PSDs estimated every hour of the day showing strong diurnal variation between 2-15 Hz</a:t>
            </a:r>
            <a:endParaRPr lang="en-US" sz="12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05EA85-4220-C66A-4F59-66845F82B8F9}"/>
              </a:ext>
            </a:extLst>
          </p:cNvPr>
          <p:cNvSpPr txBox="1"/>
          <p:nvPr/>
        </p:nvSpPr>
        <p:spPr>
          <a:xfrm flipH="1">
            <a:off x="7160310" y="5894685"/>
            <a:ext cx="442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solidFill>
                  <a:schemeClr val="tx2"/>
                </a:solidFill>
              </a:rPr>
              <a:t>Average PSDs estimated every hour of the day showing weak or no diurnal variation for frequencies greater than 25 Hz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334A51-9249-9535-B916-765B891FBA9C}"/>
              </a:ext>
            </a:extLst>
          </p:cNvPr>
          <p:cNvSpPr txBox="1"/>
          <p:nvPr/>
        </p:nvSpPr>
        <p:spPr>
          <a:xfrm>
            <a:off x="6384432" y="742246"/>
            <a:ext cx="55164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 frequencies above 10 Hz a factor 4-5 difference in PSDs are observed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Above 20 Hz most noises are generated by machinery at the site and a day-night variation is not observed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79303410-596F-E666-B259-72F6AE1CA4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" r="53721"/>
          <a:stretch/>
        </p:blipFill>
        <p:spPr>
          <a:xfrm>
            <a:off x="1037630" y="2325169"/>
            <a:ext cx="4941930" cy="3519036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7EE6C350-2E70-3127-E8CA-A0E66F5F93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21" r="8257"/>
          <a:stretch/>
        </p:blipFill>
        <p:spPr>
          <a:xfrm>
            <a:off x="6652517" y="2310510"/>
            <a:ext cx="5024413" cy="353369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FAAEE3B-0F18-3B23-3F8B-B118959255FB}"/>
              </a:ext>
            </a:extLst>
          </p:cNvPr>
          <p:cNvSpPr/>
          <p:nvPr/>
        </p:nvSpPr>
        <p:spPr>
          <a:xfrm>
            <a:off x="0" y="-10276"/>
            <a:ext cx="117764" cy="68580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DF2BC77-6D7C-232F-0FF0-736C67D43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3/30/2023</a:t>
            </a:r>
          </a:p>
        </p:txBody>
      </p:sp>
    </p:spTree>
    <p:extLst>
      <p:ext uri="{BB962C8B-B14F-4D97-AF65-F5344CB8AC3E}">
        <p14:creationId xmlns:p14="http://schemas.microsoft.com/office/powerpoint/2010/main" val="138826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DCCBC-A61A-8A38-81D4-3B1AC0A4B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02" y="65345"/>
            <a:ext cx="9276178" cy="5665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/>
              <a:t>Noise PSD characteristics – Spatial variation in the 2-3 Hz band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37CD0C-FA43-E4CF-9164-92638D98E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4th G2Net Training School, Aristotle University of Thessaloniki, Greece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214C9C-D84C-6CA2-520F-B74A5B675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3C81893-D47A-4D80-94CE-8D146E2732FF}" type="slidenum">
              <a:rPr lang="en-US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676A2C-3982-C624-42C7-E321CE579D00}"/>
              </a:ext>
            </a:extLst>
          </p:cNvPr>
          <p:cNvSpPr txBox="1"/>
          <p:nvPr/>
        </p:nvSpPr>
        <p:spPr>
          <a:xfrm flipH="1">
            <a:off x="1326301" y="5894685"/>
            <a:ext cx="442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solidFill>
                  <a:schemeClr val="tx2"/>
                </a:solidFill>
              </a:rPr>
              <a:t>Spatial distribution of seismic noise PSDs averaged in the frequency band 2-3 Hz. </a:t>
            </a:r>
            <a:endParaRPr lang="en-US" sz="1200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BDE10C-CFB5-7335-F4D8-AC4B5E15B499}"/>
              </a:ext>
            </a:extLst>
          </p:cNvPr>
          <p:cNvSpPr txBox="1"/>
          <p:nvPr/>
        </p:nvSpPr>
        <p:spPr>
          <a:xfrm>
            <a:off x="7015944" y="816794"/>
            <a:ext cx="475823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PSDs computed every 600 s with an overlap of 300 s between consecutive windows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Averaged for a week of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Starting time – 1359417618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Spatial variation of the noise PSDs are within 2 dBs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Noise originates far-away from sources like roads, bridges in the vicinity of the site</a:t>
            </a:r>
          </a:p>
          <a:p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Little attenuation while propagating through the NNC array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C4AEED-7814-7678-C72A-EC99AF757B7F}"/>
              </a:ext>
            </a:extLst>
          </p:cNvPr>
          <p:cNvSpPr/>
          <p:nvPr/>
        </p:nvSpPr>
        <p:spPr>
          <a:xfrm>
            <a:off x="0" y="-10276"/>
            <a:ext cx="117764" cy="68580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877C5C7A-4F13-5781-D13A-979CC5A7CB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8" r="18577"/>
          <a:stretch/>
        </p:blipFill>
        <p:spPr>
          <a:xfrm>
            <a:off x="676959" y="954373"/>
            <a:ext cx="6338985" cy="461779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B8D45A-9A30-4F06-E13E-DDF4C8CE2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3/30/2023</a:t>
            </a:r>
          </a:p>
        </p:txBody>
      </p:sp>
    </p:spTree>
    <p:extLst>
      <p:ext uri="{BB962C8B-B14F-4D97-AF65-F5344CB8AC3E}">
        <p14:creationId xmlns:p14="http://schemas.microsoft.com/office/powerpoint/2010/main" val="3944862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1976</TotalTime>
  <Words>2967</Words>
  <Application>Microsoft Office PowerPoint</Application>
  <PresentationFormat>Widescreen</PresentationFormat>
  <Paragraphs>352</Paragraphs>
  <Slides>32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Office Theme</vt:lpstr>
      <vt:lpstr>Newtonian noise cancellation system for AdV+</vt:lpstr>
      <vt:lpstr>Contents</vt:lpstr>
      <vt:lpstr>Newtonian noise - fundamentals</vt:lpstr>
      <vt:lpstr>AdV+ Noise budget</vt:lpstr>
      <vt:lpstr>Newtonian noise cancellation – Central Building Array layout</vt:lpstr>
      <vt:lpstr>Newtonian noise cancellation – End Buildings Array layout</vt:lpstr>
      <vt:lpstr>NNC array – Noise PSD characteristics</vt:lpstr>
      <vt:lpstr>Noise characteristics – day-night variation</vt:lpstr>
      <vt:lpstr>Noise PSD characteristics – Spatial variation in the 2-3 Hz band</vt:lpstr>
      <vt:lpstr>Noise PSD characteristics – Spatial variation in the 6 - 8 Hz band</vt:lpstr>
      <vt:lpstr>Noise PSD characteristics – Spatial variation in the 10 - 15 Hz band</vt:lpstr>
      <vt:lpstr>Noise PSD characteristics – Spatial variation in the 15 - 20 Hz band</vt:lpstr>
      <vt:lpstr>Noise PSD characteristics – Spatial variation in the 20 - 24 Hz band</vt:lpstr>
      <vt:lpstr>Noise PSD characteristics – Spatial variation in the 26 - 30 Hz band</vt:lpstr>
      <vt:lpstr>Noise PSD characteristics – Spatial variation for the 18.5 Hz noise peak</vt:lpstr>
      <vt:lpstr>Noise phase characteristics – normalized interstation cross-correlations</vt:lpstr>
      <vt:lpstr>Noise phase characteristics – cross-correlations for anisotropic noise source distribution</vt:lpstr>
      <vt:lpstr>Noise phase characteristics – spatial distribution of cross-correlation for 12.81 Hz peak</vt:lpstr>
      <vt:lpstr>Noise phase characteristics – mixture of body and surface waves</vt:lpstr>
      <vt:lpstr>Noise phase characteristics – spatial distribution of cross-correlation for 15-2-15.4 Hz peak</vt:lpstr>
      <vt:lpstr>Wiener filter – NN prediction</vt:lpstr>
      <vt:lpstr>Noise cancellation steps</vt:lpstr>
      <vt:lpstr>Wiener filter – Static vs Dynamic (CEB_SEIS_V as target)</vt:lpstr>
      <vt:lpstr>Adaptive filters</vt:lpstr>
      <vt:lpstr>Wiener vs Adaptive filters (CEB_SEIS_V as target)</vt:lpstr>
      <vt:lpstr>Wiener vs Adaptive filters at the onset (CEB_SEIS_V as target)</vt:lpstr>
      <vt:lpstr>Wiener vs Adaptive filters during transients (CEB_SEIS_V as target)</vt:lpstr>
      <vt:lpstr>Wiener vs Adaptive filters (CEB_SEIS_N as target)</vt:lpstr>
      <vt:lpstr>Wiener vs Adaptive filters at the onset (CEB_SEIS_V as target)</vt:lpstr>
      <vt:lpstr>Wiener vs Adaptive filters during transients (CEB_SEIS_N as target)</vt:lpstr>
      <vt:lpstr>Conclusions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Newtonian noise cancellation system for AdV+</dc:title>
  <dc:creator>Soumen Koley</dc:creator>
  <cp:lastModifiedBy>Soumen Koley</cp:lastModifiedBy>
  <cp:revision>51</cp:revision>
  <dcterms:created xsi:type="dcterms:W3CDTF">2023-03-11T13:00:47Z</dcterms:created>
  <dcterms:modified xsi:type="dcterms:W3CDTF">2023-03-30T05:35:55Z</dcterms:modified>
</cp:coreProperties>
</file>